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7556500" cy="10680700"/>
  <p:notesSz cx="6858000" cy="9144000"/>
  <p:embeddedFontLst>
    <p:embeddedFont>
      <p:font typeface="Halimum" pitchFamily="2" charset="0"/>
      <p:regular r:id="rId45"/>
    </p:embeddedFont>
    <p:embeddedFont>
      <p:font typeface="Poppins" pitchFamily="2" charset="77"/>
      <p:regular r:id="rId46"/>
      <p:bold r:id="rId47"/>
    </p:embeddedFont>
    <p:embeddedFont>
      <p:font typeface="Poppins Bold" pitchFamily="2" charset="77"/>
      <p:regular r:id="rId48"/>
      <p:bold r:id="rId49"/>
    </p:embeddedFont>
    <p:embeddedFont>
      <p:font typeface="The Seasons" pitchFamily="2" charset="77"/>
      <p:regular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48" userDrawn="1">
          <p15:clr>
            <a:srgbClr val="A4A3A4"/>
          </p15:clr>
        </p15:guide>
        <p15:guide id="2" pos="42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66" autoAdjust="0"/>
  </p:normalViewPr>
  <p:slideViewPr>
    <p:cSldViewPr>
      <p:cViewPr>
        <p:scale>
          <a:sx n="193" d="100"/>
          <a:sy n="193" d="100"/>
        </p:scale>
        <p:origin x="208" y="-2616"/>
      </p:cViewPr>
      <p:guideLst>
        <p:guide orient="horz" pos="6148"/>
        <p:guide pos="42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sv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977731">
            <a:off x="4786752" y="8065714"/>
            <a:ext cx="5276022" cy="5247244"/>
          </a:xfrm>
          <a:custGeom>
            <a:avLst/>
            <a:gdLst/>
            <a:ahLst/>
            <a:cxnLst/>
            <a:rect l="l" t="t" r="r" b="b"/>
            <a:pathLst>
              <a:path w="5276022" h="5247244">
                <a:moveTo>
                  <a:pt x="0" y="0"/>
                </a:moveTo>
                <a:lnTo>
                  <a:pt x="5276022" y="0"/>
                </a:lnTo>
                <a:lnTo>
                  <a:pt x="5276022" y="5247244"/>
                </a:lnTo>
                <a:lnTo>
                  <a:pt x="0" y="52472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513137">
            <a:off x="-1434385" y="-1265965"/>
            <a:ext cx="3581087" cy="4044348"/>
          </a:xfrm>
          <a:custGeom>
            <a:avLst/>
            <a:gdLst/>
            <a:ahLst/>
            <a:cxnLst/>
            <a:rect l="l" t="t" r="r" b="b"/>
            <a:pathLst>
              <a:path w="3581087" h="4044348">
                <a:moveTo>
                  <a:pt x="0" y="0"/>
                </a:moveTo>
                <a:lnTo>
                  <a:pt x="3581086" y="0"/>
                </a:lnTo>
                <a:lnTo>
                  <a:pt x="3581086" y="4044348"/>
                </a:lnTo>
                <a:lnTo>
                  <a:pt x="0" y="404434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1081004">
            <a:off x="-605260" y="-749533"/>
            <a:ext cx="2751891" cy="3363422"/>
          </a:xfrm>
          <a:custGeom>
            <a:avLst/>
            <a:gdLst/>
            <a:ahLst/>
            <a:cxnLst/>
            <a:rect l="l" t="t" r="r" b="b"/>
            <a:pathLst>
              <a:path w="2751891" h="3363422">
                <a:moveTo>
                  <a:pt x="0" y="0"/>
                </a:moveTo>
                <a:lnTo>
                  <a:pt x="2751891" y="0"/>
                </a:lnTo>
                <a:lnTo>
                  <a:pt x="2751891" y="3363423"/>
                </a:lnTo>
                <a:lnTo>
                  <a:pt x="0" y="336342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4521383">
            <a:off x="5746642" y="-1271798"/>
            <a:ext cx="3630892" cy="3515092"/>
          </a:xfrm>
          <a:custGeom>
            <a:avLst/>
            <a:gdLst/>
            <a:ahLst/>
            <a:cxnLst/>
            <a:rect l="l" t="t" r="r" b="b"/>
            <a:pathLst>
              <a:path w="3630892" h="3515092">
                <a:moveTo>
                  <a:pt x="0" y="0"/>
                </a:moveTo>
                <a:lnTo>
                  <a:pt x="3630892" y="0"/>
                </a:lnTo>
                <a:lnTo>
                  <a:pt x="3630892" y="3515092"/>
                </a:lnTo>
                <a:lnTo>
                  <a:pt x="0" y="351509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flipH="1">
            <a:off x="-1057937" y="8009959"/>
            <a:ext cx="3268092" cy="3295129"/>
          </a:xfrm>
          <a:custGeom>
            <a:avLst/>
            <a:gdLst/>
            <a:ahLst/>
            <a:cxnLst/>
            <a:rect l="l" t="t" r="r" b="b"/>
            <a:pathLst>
              <a:path w="3268092" h="3295129">
                <a:moveTo>
                  <a:pt x="3268092" y="0"/>
                </a:moveTo>
                <a:lnTo>
                  <a:pt x="0" y="0"/>
                </a:lnTo>
                <a:lnTo>
                  <a:pt x="0" y="3295129"/>
                </a:lnTo>
                <a:lnTo>
                  <a:pt x="3268092" y="3295129"/>
                </a:lnTo>
                <a:lnTo>
                  <a:pt x="3268092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780324" y="4494858"/>
            <a:ext cx="5958561" cy="786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01"/>
              </a:lnSpc>
              <a:spcBef>
                <a:spcPct val="0"/>
              </a:spcBef>
            </a:pPr>
            <a:r>
              <a:rPr lang="en-US" sz="4572">
                <a:solidFill>
                  <a:srgbClr val="D4AF9A"/>
                </a:solidFill>
                <a:latin typeface="Halimum"/>
                <a:ea typeface="Halimum"/>
                <a:cs typeface="Halimum"/>
                <a:sym typeface="Halimum"/>
              </a:rPr>
              <a:t>Social Media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53903" y="5239327"/>
            <a:ext cx="4811403" cy="859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56"/>
              </a:lnSpc>
            </a:pPr>
            <a:r>
              <a:rPr lang="en-US" sz="4969">
                <a:solidFill>
                  <a:srgbClr val="AC9F99"/>
                </a:solidFill>
                <a:latin typeface="The Seasons"/>
                <a:ea typeface="The Seasons"/>
                <a:cs typeface="The Seasons"/>
                <a:sym typeface="The Seasons"/>
              </a:rPr>
              <a:t>PLANNER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78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39"/>
              </a:lnSpc>
            </a:pPr>
            <a:r>
              <a:rPr lang="en-US" sz="2795" spc="83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INSTAGRAM INSPIRATION</a:t>
            </a:r>
          </a:p>
        </p:txBody>
      </p:sp>
      <p:sp>
        <p:nvSpPr>
          <p:cNvPr id="4" name="AutoShape 4"/>
          <p:cNvSpPr/>
          <p:nvPr/>
        </p:nvSpPr>
        <p:spPr>
          <a:xfrm>
            <a:off x="987734" y="2638079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987734" y="2854933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987734" y="3071787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987734" y="2167009"/>
            <a:ext cx="5579798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09"/>
              </a:lnSpc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INSTAGRAM PROFILES I LIKE</a:t>
            </a:r>
          </a:p>
        </p:txBody>
      </p:sp>
      <p:sp>
        <p:nvSpPr>
          <p:cNvPr id="8" name="AutoShape 8"/>
          <p:cNvSpPr/>
          <p:nvPr/>
        </p:nvSpPr>
        <p:spPr>
          <a:xfrm>
            <a:off x="990008" y="3303687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AutoShape 9"/>
          <p:cNvSpPr/>
          <p:nvPr/>
        </p:nvSpPr>
        <p:spPr>
          <a:xfrm>
            <a:off x="990008" y="3530718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990008" y="2430675"/>
            <a:ext cx="128316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@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90008" y="2649607"/>
            <a:ext cx="128316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@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990008" y="2866461"/>
            <a:ext cx="128316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@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90008" y="3083315"/>
            <a:ext cx="128316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@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90008" y="3315215"/>
            <a:ext cx="128316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@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777633" y="2430675"/>
            <a:ext cx="128316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@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777633" y="2649607"/>
            <a:ext cx="128316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@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777633" y="2866461"/>
            <a:ext cx="128316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@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777633" y="3083315"/>
            <a:ext cx="128316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@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777633" y="3315215"/>
            <a:ext cx="128316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@</a:t>
            </a:r>
          </a:p>
        </p:txBody>
      </p:sp>
      <p:sp>
        <p:nvSpPr>
          <p:cNvPr id="20" name="AutoShape 20"/>
          <p:cNvSpPr/>
          <p:nvPr/>
        </p:nvSpPr>
        <p:spPr>
          <a:xfrm>
            <a:off x="987734" y="4039886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987734" y="4278730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987734" y="4508662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23" name="Group 23"/>
          <p:cNvGrpSpPr/>
          <p:nvPr/>
        </p:nvGrpSpPr>
        <p:grpSpPr>
          <a:xfrm>
            <a:off x="987734" y="3867881"/>
            <a:ext cx="131902" cy="131902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530" tIns="47530" rIns="47530" bIns="47530" rtlCol="0" anchor="ctr"/>
            <a:lstStyle/>
            <a:p>
              <a:pPr algn="ctr">
                <a:lnSpc>
                  <a:spcPts val="1571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987734" y="4097813"/>
            <a:ext cx="131902" cy="131902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530" tIns="47530" rIns="47530" bIns="47530" rtlCol="0" anchor="ctr"/>
            <a:lstStyle/>
            <a:p>
              <a:pPr algn="ctr">
                <a:lnSpc>
                  <a:spcPts val="1571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987734" y="4336657"/>
            <a:ext cx="131902" cy="131902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530" tIns="47530" rIns="47530" bIns="47530" rtlCol="0" anchor="ctr"/>
            <a:lstStyle/>
            <a:p>
              <a:pPr algn="ctr">
                <a:lnSpc>
                  <a:spcPts val="1571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3778770" y="3867881"/>
            <a:ext cx="131902" cy="131902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530" tIns="47530" rIns="47530" bIns="47530" rtlCol="0" anchor="ctr"/>
            <a:lstStyle/>
            <a:p>
              <a:pPr algn="ctr">
                <a:lnSpc>
                  <a:spcPts val="1571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3778770" y="4097813"/>
            <a:ext cx="131902" cy="131902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530" tIns="47530" rIns="47530" bIns="47530" rtlCol="0" anchor="ctr"/>
            <a:lstStyle/>
            <a:p>
              <a:pPr algn="ctr">
                <a:lnSpc>
                  <a:spcPts val="1571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3778770" y="4336657"/>
            <a:ext cx="131902" cy="131902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530" tIns="47530" rIns="47530" bIns="47530" rtlCol="0" anchor="ctr"/>
            <a:lstStyle/>
            <a:p>
              <a:pPr algn="ctr">
                <a:lnSpc>
                  <a:spcPts val="1571"/>
                </a:lnSpc>
              </a:pPr>
              <a:endParaRPr/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987734" y="3604629"/>
            <a:ext cx="5579798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09"/>
              </a:lnSpc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POST IDEAS I LIKE</a:t>
            </a:r>
          </a:p>
        </p:txBody>
      </p:sp>
      <p:sp>
        <p:nvSpPr>
          <p:cNvPr id="42" name="AutoShape 42"/>
          <p:cNvSpPr/>
          <p:nvPr/>
        </p:nvSpPr>
        <p:spPr>
          <a:xfrm>
            <a:off x="990008" y="4729682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3" name="AutoShape 43"/>
          <p:cNvSpPr/>
          <p:nvPr/>
        </p:nvSpPr>
        <p:spPr>
          <a:xfrm>
            <a:off x="987734" y="4959614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44" name="Group 44"/>
          <p:cNvGrpSpPr/>
          <p:nvPr/>
        </p:nvGrpSpPr>
        <p:grpSpPr>
          <a:xfrm>
            <a:off x="990008" y="4557677"/>
            <a:ext cx="131902" cy="131902"/>
            <a:chOff x="0" y="0"/>
            <a:chExt cx="812800" cy="8128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530" tIns="47530" rIns="47530" bIns="47530" rtlCol="0" anchor="ctr"/>
            <a:lstStyle/>
            <a:p>
              <a:pPr algn="ctr">
                <a:lnSpc>
                  <a:spcPts val="1571"/>
                </a:lnSpc>
              </a:pPr>
              <a:endParaRPr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990008" y="4778697"/>
            <a:ext cx="131902" cy="131902"/>
            <a:chOff x="0" y="0"/>
            <a:chExt cx="812800" cy="81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530" tIns="47530" rIns="47530" bIns="47530" rtlCol="0" anchor="ctr"/>
            <a:lstStyle/>
            <a:p>
              <a:pPr algn="ctr">
                <a:lnSpc>
                  <a:spcPts val="1571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3781044" y="4557677"/>
            <a:ext cx="131902" cy="131902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530" tIns="47530" rIns="47530" bIns="47530" rtlCol="0" anchor="ctr"/>
            <a:lstStyle/>
            <a:p>
              <a:pPr algn="ctr">
                <a:lnSpc>
                  <a:spcPts val="1571"/>
                </a:lnSpc>
              </a:pPr>
              <a:endParaRPr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3781044" y="4778697"/>
            <a:ext cx="131902" cy="131902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530" tIns="47530" rIns="47530" bIns="47530" rtlCol="0" anchor="ctr"/>
            <a:lstStyle/>
            <a:p>
              <a:pPr algn="ctr">
                <a:lnSpc>
                  <a:spcPts val="1571"/>
                </a:lnSpc>
              </a:pPr>
              <a:endParaRPr/>
            </a:p>
          </p:txBody>
        </p:sp>
      </p:grpSp>
      <p:sp>
        <p:nvSpPr>
          <p:cNvPr id="56" name="AutoShape 56"/>
          <p:cNvSpPr/>
          <p:nvPr/>
        </p:nvSpPr>
        <p:spPr>
          <a:xfrm>
            <a:off x="990008" y="5562646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7" name="AutoShape 57"/>
          <p:cNvSpPr/>
          <p:nvPr/>
        </p:nvSpPr>
        <p:spPr>
          <a:xfrm>
            <a:off x="990008" y="5787320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AutoShape 58"/>
          <p:cNvSpPr/>
          <p:nvPr/>
        </p:nvSpPr>
        <p:spPr>
          <a:xfrm>
            <a:off x="990008" y="6013086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9" name="TextBox 59"/>
          <p:cNvSpPr txBox="1"/>
          <p:nvPr/>
        </p:nvSpPr>
        <p:spPr>
          <a:xfrm>
            <a:off x="990008" y="5086996"/>
            <a:ext cx="5579798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09"/>
              </a:lnSpc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NEW HASHTAGS TO TRY</a:t>
            </a:r>
          </a:p>
        </p:txBody>
      </p:sp>
      <p:sp>
        <p:nvSpPr>
          <p:cNvPr id="60" name="AutoShape 60"/>
          <p:cNvSpPr/>
          <p:nvPr/>
        </p:nvSpPr>
        <p:spPr>
          <a:xfrm>
            <a:off x="992282" y="6238852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1" name="AutoShape 61"/>
          <p:cNvSpPr/>
          <p:nvPr/>
        </p:nvSpPr>
        <p:spPr>
          <a:xfrm>
            <a:off x="987734" y="6446794"/>
            <a:ext cx="5579798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2" name="TextBox 62"/>
          <p:cNvSpPr txBox="1"/>
          <p:nvPr/>
        </p:nvSpPr>
        <p:spPr>
          <a:xfrm>
            <a:off x="992282" y="5375144"/>
            <a:ext cx="107429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</a:t>
            </a:r>
          </a:p>
        </p:txBody>
      </p:sp>
      <p:sp>
        <p:nvSpPr>
          <p:cNvPr id="63" name="TextBox 63"/>
          <p:cNvSpPr txBox="1"/>
          <p:nvPr/>
        </p:nvSpPr>
        <p:spPr>
          <a:xfrm>
            <a:off x="992282" y="5591998"/>
            <a:ext cx="107429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992282" y="5816672"/>
            <a:ext cx="107429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</a:t>
            </a:r>
          </a:p>
        </p:txBody>
      </p:sp>
      <p:sp>
        <p:nvSpPr>
          <p:cNvPr id="65" name="TextBox 65"/>
          <p:cNvSpPr txBox="1"/>
          <p:nvPr/>
        </p:nvSpPr>
        <p:spPr>
          <a:xfrm>
            <a:off x="992282" y="6042438"/>
            <a:ext cx="107429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992282" y="6250380"/>
            <a:ext cx="107429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3779907" y="5375144"/>
            <a:ext cx="107429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</a:t>
            </a:r>
          </a:p>
        </p:txBody>
      </p:sp>
      <p:sp>
        <p:nvSpPr>
          <p:cNvPr id="68" name="TextBox 68"/>
          <p:cNvSpPr txBox="1"/>
          <p:nvPr/>
        </p:nvSpPr>
        <p:spPr>
          <a:xfrm>
            <a:off x="3779907" y="5591998"/>
            <a:ext cx="107429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3779907" y="5816672"/>
            <a:ext cx="107429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3779907" y="6042438"/>
            <a:ext cx="107429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3779907" y="6250380"/>
            <a:ext cx="107429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9"/>
              </a:lnSpc>
              <a:spcBef>
                <a:spcPct val="0"/>
              </a:spcBef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</a:t>
            </a:r>
          </a:p>
        </p:txBody>
      </p:sp>
      <p:sp>
        <p:nvSpPr>
          <p:cNvPr id="72" name="AutoShape 72"/>
          <p:cNvSpPr/>
          <p:nvPr/>
        </p:nvSpPr>
        <p:spPr>
          <a:xfrm>
            <a:off x="993354" y="7094386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3" name="AutoShape 73"/>
          <p:cNvSpPr/>
          <p:nvPr/>
        </p:nvSpPr>
        <p:spPr>
          <a:xfrm>
            <a:off x="993354" y="7319059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4" name="AutoShape 74"/>
          <p:cNvSpPr/>
          <p:nvPr/>
        </p:nvSpPr>
        <p:spPr>
          <a:xfrm>
            <a:off x="993354" y="7544825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" name="TextBox 75"/>
          <p:cNvSpPr txBox="1"/>
          <p:nvPr/>
        </p:nvSpPr>
        <p:spPr>
          <a:xfrm>
            <a:off x="994556" y="6618735"/>
            <a:ext cx="5579798" cy="165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09"/>
              </a:lnSpc>
            </a:pPr>
            <a:r>
              <a:rPr lang="en-US" sz="935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NEW EFFECTS TO TRY</a:t>
            </a:r>
          </a:p>
        </p:txBody>
      </p:sp>
      <p:sp>
        <p:nvSpPr>
          <p:cNvPr id="76" name="AutoShape 76"/>
          <p:cNvSpPr/>
          <p:nvPr/>
        </p:nvSpPr>
        <p:spPr>
          <a:xfrm>
            <a:off x="994425" y="7770591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7" name="AutoShape 77"/>
          <p:cNvSpPr/>
          <p:nvPr/>
        </p:nvSpPr>
        <p:spPr>
          <a:xfrm>
            <a:off x="992282" y="7978533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8" name="AutoShape 78"/>
          <p:cNvSpPr/>
          <p:nvPr/>
        </p:nvSpPr>
        <p:spPr>
          <a:xfrm>
            <a:off x="3936591" y="7089930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9" name="AutoShape 79"/>
          <p:cNvSpPr/>
          <p:nvPr/>
        </p:nvSpPr>
        <p:spPr>
          <a:xfrm>
            <a:off x="3936591" y="7314603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0" name="AutoShape 80"/>
          <p:cNvSpPr/>
          <p:nvPr/>
        </p:nvSpPr>
        <p:spPr>
          <a:xfrm>
            <a:off x="3936591" y="7540369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1" name="AutoShape 81"/>
          <p:cNvSpPr/>
          <p:nvPr/>
        </p:nvSpPr>
        <p:spPr>
          <a:xfrm>
            <a:off x="3937663" y="7766135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2" name="AutoShape 82"/>
          <p:cNvSpPr/>
          <p:nvPr/>
        </p:nvSpPr>
        <p:spPr>
          <a:xfrm>
            <a:off x="3935520" y="7974077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3" name="AutoShape 83"/>
          <p:cNvSpPr/>
          <p:nvPr/>
        </p:nvSpPr>
        <p:spPr>
          <a:xfrm>
            <a:off x="988806" y="8205784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4" name="AutoShape 84"/>
          <p:cNvSpPr/>
          <p:nvPr/>
        </p:nvSpPr>
        <p:spPr>
          <a:xfrm>
            <a:off x="988806" y="8430458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5" name="AutoShape 85"/>
          <p:cNvSpPr/>
          <p:nvPr/>
        </p:nvSpPr>
        <p:spPr>
          <a:xfrm>
            <a:off x="988806" y="8656224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6" name="AutoShape 86"/>
          <p:cNvSpPr/>
          <p:nvPr/>
        </p:nvSpPr>
        <p:spPr>
          <a:xfrm>
            <a:off x="989878" y="8881990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7" name="AutoShape 87"/>
          <p:cNvSpPr/>
          <p:nvPr/>
        </p:nvSpPr>
        <p:spPr>
          <a:xfrm>
            <a:off x="3932044" y="8201329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8" name="AutoShape 88"/>
          <p:cNvSpPr/>
          <p:nvPr/>
        </p:nvSpPr>
        <p:spPr>
          <a:xfrm>
            <a:off x="3932044" y="8426002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9" name="AutoShape 89"/>
          <p:cNvSpPr/>
          <p:nvPr/>
        </p:nvSpPr>
        <p:spPr>
          <a:xfrm>
            <a:off x="3932044" y="8651768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0" name="AutoShape 90"/>
          <p:cNvSpPr/>
          <p:nvPr/>
        </p:nvSpPr>
        <p:spPr>
          <a:xfrm>
            <a:off x="3933115" y="8877534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1" name="AutoShape 91"/>
          <p:cNvSpPr/>
          <p:nvPr/>
        </p:nvSpPr>
        <p:spPr>
          <a:xfrm>
            <a:off x="987734" y="9105521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2" name="AutoShape 92"/>
          <p:cNvSpPr/>
          <p:nvPr/>
        </p:nvSpPr>
        <p:spPr>
          <a:xfrm>
            <a:off x="987734" y="9330194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3" name="AutoShape 93"/>
          <p:cNvSpPr/>
          <p:nvPr/>
        </p:nvSpPr>
        <p:spPr>
          <a:xfrm>
            <a:off x="987734" y="9555960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4" name="AutoShape 94"/>
          <p:cNvSpPr/>
          <p:nvPr/>
        </p:nvSpPr>
        <p:spPr>
          <a:xfrm>
            <a:off x="988806" y="9781726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5" name="AutoShape 95"/>
          <p:cNvSpPr/>
          <p:nvPr/>
        </p:nvSpPr>
        <p:spPr>
          <a:xfrm>
            <a:off x="3930972" y="9101065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6" name="AutoShape 96"/>
          <p:cNvSpPr/>
          <p:nvPr/>
        </p:nvSpPr>
        <p:spPr>
          <a:xfrm>
            <a:off x="3930972" y="9325738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7" name="AutoShape 97"/>
          <p:cNvSpPr/>
          <p:nvPr/>
        </p:nvSpPr>
        <p:spPr>
          <a:xfrm>
            <a:off x="3930972" y="9551504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8" name="AutoShape 98"/>
          <p:cNvSpPr/>
          <p:nvPr/>
        </p:nvSpPr>
        <p:spPr>
          <a:xfrm>
            <a:off x="3932044" y="9777270"/>
            <a:ext cx="2629869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83256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PINTEREST STRATEGY</a:t>
            </a:r>
          </a:p>
        </p:txBody>
      </p:sp>
      <p:sp>
        <p:nvSpPr>
          <p:cNvPr id="4" name="AutoShape 4"/>
          <p:cNvSpPr/>
          <p:nvPr/>
        </p:nvSpPr>
        <p:spPr>
          <a:xfrm>
            <a:off x="900531" y="2595665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900531" y="2398790"/>
            <a:ext cx="1685422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AutoShape 6"/>
          <p:cNvSpPr/>
          <p:nvPr/>
        </p:nvSpPr>
        <p:spPr>
          <a:xfrm>
            <a:off x="900531" y="2907088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900531" y="3220354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900531" y="3562997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9"/>
          <p:cNvGrpSpPr/>
          <p:nvPr/>
        </p:nvGrpSpPr>
        <p:grpSpPr>
          <a:xfrm>
            <a:off x="900531" y="2995536"/>
            <a:ext cx="136370" cy="136370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900531" y="3311412"/>
            <a:ext cx="136370" cy="136370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00531" y="3665265"/>
            <a:ext cx="136370" cy="136370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3784939" y="2986557"/>
            <a:ext cx="137545" cy="154329"/>
          </a:xfrm>
          <a:custGeom>
            <a:avLst/>
            <a:gdLst/>
            <a:ahLst/>
            <a:cxnLst/>
            <a:rect l="l" t="t" r="r" b="b"/>
            <a:pathLst>
              <a:path w="137545" h="154329">
                <a:moveTo>
                  <a:pt x="0" y="0"/>
                </a:moveTo>
                <a:lnTo>
                  <a:pt x="137545" y="0"/>
                </a:lnTo>
                <a:lnTo>
                  <a:pt x="137545" y="154328"/>
                </a:lnTo>
                <a:lnTo>
                  <a:pt x="0" y="15432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3784939" y="3314511"/>
            <a:ext cx="137545" cy="154329"/>
          </a:xfrm>
          <a:custGeom>
            <a:avLst/>
            <a:gdLst/>
            <a:ahLst/>
            <a:cxnLst/>
            <a:rect l="l" t="t" r="r" b="b"/>
            <a:pathLst>
              <a:path w="137545" h="154329">
                <a:moveTo>
                  <a:pt x="0" y="0"/>
                </a:moveTo>
                <a:lnTo>
                  <a:pt x="137545" y="0"/>
                </a:lnTo>
                <a:lnTo>
                  <a:pt x="137545" y="154329"/>
                </a:lnTo>
                <a:lnTo>
                  <a:pt x="0" y="1543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3784939" y="3656286"/>
            <a:ext cx="137545" cy="154329"/>
          </a:xfrm>
          <a:custGeom>
            <a:avLst/>
            <a:gdLst/>
            <a:ahLst/>
            <a:cxnLst/>
            <a:rect l="l" t="t" r="r" b="b"/>
            <a:pathLst>
              <a:path w="137545" h="154329">
                <a:moveTo>
                  <a:pt x="0" y="0"/>
                </a:moveTo>
                <a:lnTo>
                  <a:pt x="137545" y="0"/>
                </a:lnTo>
                <a:lnTo>
                  <a:pt x="137545" y="154329"/>
                </a:lnTo>
                <a:lnTo>
                  <a:pt x="0" y="1543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TextBox 21"/>
          <p:cNvSpPr txBox="1"/>
          <p:nvPr/>
        </p:nvSpPr>
        <p:spPr>
          <a:xfrm>
            <a:off x="900531" y="2641986"/>
            <a:ext cx="2884408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4"/>
              </a:lnSpc>
            </a:pPr>
            <a:r>
              <a:rPr lang="en-US" sz="96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PINTEREST GOALS THIS MONTH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3784939" y="2641986"/>
            <a:ext cx="2884408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4"/>
              </a:lnSpc>
            </a:pPr>
            <a:r>
              <a:rPr lang="en-US" sz="96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QUANTIFY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900531" y="4037502"/>
            <a:ext cx="3939220" cy="1000216"/>
            <a:chOff x="0" y="0"/>
            <a:chExt cx="1419542" cy="360439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419542" cy="360439"/>
            </a:xfrm>
            <a:custGeom>
              <a:avLst/>
              <a:gdLst/>
              <a:ahLst/>
              <a:cxnLst/>
              <a:rect l="l" t="t" r="r" b="b"/>
              <a:pathLst>
                <a:path w="1419542" h="360439">
                  <a:moveTo>
                    <a:pt x="0" y="0"/>
                  </a:moveTo>
                  <a:lnTo>
                    <a:pt x="1419542" y="0"/>
                  </a:lnTo>
                  <a:lnTo>
                    <a:pt x="1419542" y="360439"/>
                  </a:lnTo>
                  <a:lnTo>
                    <a:pt x="0" y="36043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19050"/>
              <a:ext cx="1419542" cy="379489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4908859" y="4037502"/>
            <a:ext cx="1760488" cy="1000216"/>
            <a:chOff x="0" y="0"/>
            <a:chExt cx="634411" cy="360439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34411" cy="360439"/>
            </a:xfrm>
            <a:custGeom>
              <a:avLst/>
              <a:gdLst/>
              <a:ahLst/>
              <a:cxnLst/>
              <a:rect l="l" t="t" r="r" b="b"/>
              <a:pathLst>
                <a:path w="634411" h="360439">
                  <a:moveTo>
                    <a:pt x="0" y="0"/>
                  </a:moveTo>
                  <a:lnTo>
                    <a:pt x="634411" y="0"/>
                  </a:lnTo>
                  <a:lnTo>
                    <a:pt x="634411" y="360439"/>
                  </a:lnTo>
                  <a:lnTo>
                    <a:pt x="0" y="36043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19050"/>
              <a:ext cx="634411" cy="379489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900531" y="5046309"/>
            <a:ext cx="3939220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4"/>
              </a:lnSpc>
            </a:pPr>
            <a:r>
              <a:rPr lang="en-US" sz="96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PINTEREST BANNER (1080 X 1920)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908859" y="5046309"/>
            <a:ext cx="1760488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4"/>
              </a:lnSpc>
            </a:pPr>
            <a:r>
              <a:rPr lang="en-US" sz="96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AVATAR (170 X 170)</a:t>
            </a:r>
          </a:p>
        </p:txBody>
      </p:sp>
      <p:sp>
        <p:nvSpPr>
          <p:cNvPr id="31" name="AutoShape 31"/>
          <p:cNvSpPr/>
          <p:nvPr/>
        </p:nvSpPr>
        <p:spPr>
          <a:xfrm>
            <a:off x="900531" y="3903904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2" name="AutoShape 32"/>
          <p:cNvSpPr/>
          <p:nvPr/>
        </p:nvSpPr>
        <p:spPr>
          <a:xfrm>
            <a:off x="900531" y="5268982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3" name="AutoShape 33"/>
          <p:cNvSpPr/>
          <p:nvPr/>
        </p:nvSpPr>
        <p:spPr>
          <a:xfrm>
            <a:off x="900531" y="5903271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Box 34"/>
          <p:cNvSpPr txBox="1"/>
          <p:nvPr/>
        </p:nvSpPr>
        <p:spPr>
          <a:xfrm>
            <a:off x="900531" y="5286866"/>
            <a:ext cx="5768815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BIO TO READ (160 CHARACTERS):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900531" y="5950867"/>
            <a:ext cx="2884408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HOW OFTEN TO PIN: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3784939" y="5950867"/>
            <a:ext cx="2884408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 MONTHLY PINS NEEDED:</a:t>
            </a:r>
          </a:p>
        </p:txBody>
      </p:sp>
      <p:sp>
        <p:nvSpPr>
          <p:cNvPr id="37" name="AutoShape 37"/>
          <p:cNvSpPr/>
          <p:nvPr/>
        </p:nvSpPr>
        <p:spPr>
          <a:xfrm>
            <a:off x="900531" y="6177840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Box 38"/>
          <p:cNvSpPr txBox="1"/>
          <p:nvPr/>
        </p:nvSpPr>
        <p:spPr>
          <a:xfrm>
            <a:off x="900531" y="6227893"/>
            <a:ext cx="2884408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CURRENT # FOLLOWERS: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3784939" y="6227893"/>
            <a:ext cx="2884408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INCREASE OVER LAST MONTH:</a:t>
            </a:r>
          </a:p>
        </p:txBody>
      </p:sp>
      <p:sp>
        <p:nvSpPr>
          <p:cNvPr id="40" name="AutoShape 40"/>
          <p:cNvSpPr/>
          <p:nvPr/>
        </p:nvSpPr>
        <p:spPr>
          <a:xfrm>
            <a:off x="900531" y="6452408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Box 41"/>
          <p:cNvSpPr txBox="1"/>
          <p:nvPr/>
        </p:nvSpPr>
        <p:spPr>
          <a:xfrm>
            <a:off x="900531" y="6484034"/>
            <a:ext cx="2884408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PINTEREST GROUPS TO JOIN:</a:t>
            </a:r>
          </a:p>
        </p:txBody>
      </p:sp>
      <p:sp>
        <p:nvSpPr>
          <p:cNvPr id="42" name="AutoShape 42"/>
          <p:cNvSpPr/>
          <p:nvPr/>
        </p:nvSpPr>
        <p:spPr>
          <a:xfrm>
            <a:off x="900531" y="6947188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3" name="AutoShape 43"/>
          <p:cNvSpPr/>
          <p:nvPr/>
        </p:nvSpPr>
        <p:spPr>
          <a:xfrm>
            <a:off x="900531" y="7289831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44" name="Group 44"/>
          <p:cNvGrpSpPr/>
          <p:nvPr/>
        </p:nvGrpSpPr>
        <p:grpSpPr>
          <a:xfrm>
            <a:off x="900531" y="6722370"/>
            <a:ext cx="136370" cy="136370"/>
            <a:chOff x="0" y="0"/>
            <a:chExt cx="812800" cy="8128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900531" y="7038247"/>
            <a:ext cx="136370" cy="136370"/>
            <a:chOff x="0" y="0"/>
            <a:chExt cx="812800" cy="81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3786114" y="6722370"/>
            <a:ext cx="136370" cy="136370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3786114" y="7038247"/>
            <a:ext cx="136370" cy="136370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6" name="TextBox 56"/>
          <p:cNvSpPr txBox="1"/>
          <p:nvPr/>
        </p:nvSpPr>
        <p:spPr>
          <a:xfrm>
            <a:off x="900531" y="7404379"/>
            <a:ext cx="4888572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POPULAR PINTEREST PROFILES TO FOLLOW:</a:t>
            </a:r>
          </a:p>
        </p:txBody>
      </p:sp>
      <p:sp>
        <p:nvSpPr>
          <p:cNvPr id="57" name="AutoShape 57"/>
          <p:cNvSpPr/>
          <p:nvPr/>
        </p:nvSpPr>
        <p:spPr>
          <a:xfrm>
            <a:off x="900531" y="7904388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AutoShape 58"/>
          <p:cNvSpPr/>
          <p:nvPr/>
        </p:nvSpPr>
        <p:spPr>
          <a:xfrm>
            <a:off x="900531" y="8247031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9" name="Group 59"/>
          <p:cNvGrpSpPr/>
          <p:nvPr/>
        </p:nvGrpSpPr>
        <p:grpSpPr>
          <a:xfrm>
            <a:off x="900531" y="7679570"/>
            <a:ext cx="136370" cy="136370"/>
            <a:chOff x="0" y="0"/>
            <a:chExt cx="812800" cy="8128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900531" y="7995447"/>
            <a:ext cx="136370" cy="136370"/>
            <a:chOff x="0" y="0"/>
            <a:chExt cx="812800" cy="8128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3786114" y="7679570"/>
            <a:ext cx="136370" cy="136370"/>
            <a:chOff x="0" y="0"/>
            <a:chExt cx="812800" cy="8128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8" name="Group 68"/>
          <p:cNvGrpSpPr/>
          <p:nvPr/>
        </p:nvGrpSpPr>
        <p:grpSpPr>
          <a:xfrm>
            <a:off x="3786114" y="7995447"/>
            <a:ext cx="136370" cy="136370"/>
            <a:chOff x="0" y="0"/>
            <a:chExt cx="812800" cy="8128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1" name="TextBox 71"/>
          <p:cNvSpPr txBox="1"/>
          <p:nvPr/>
        </p:nvSpPr>
        <p:spPr>
          <a:xfrm>
            <a:off x="901707" y="8343152"/>
            <a:ext cx="4888572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NEW BOARD IDEAS:</a:t>
            </a:r>
          </a:p>
        </p:txBody>
      </p:sp>
      <p:sp>
        <p:nvSpPr>
          <p:cNvPr id="72" name="AutoShape 72"/>
          <p:cNvSpPr/>
          <p:nvPr/>
        </p:nvSpPr>
        <p:spPr>
          <a:xfrm>
            <a:off x="901707" y="8843162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3" name="AutoShape 73"/>
          <p:cNvSpPr/>
          <p:nvPr/>
        </p:nvSpPr>
        <p:spPr>
          <a:xfrm>
            <a:off x="901707" y="9185804"/>
            <a:ext cx="576881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74" name="Group 74"/>
          <p:cNvGrpSpPr/>
          <p:nvPr/>
        </p:nvGrpSpPr>
        <p:grpSpPr>
          <a:xfrm>
            <a:off x="901707" y="8618343"/>
            <a:ext cx="136370" cy="136370"/>
            <a:chOff x="0" y="0"/>
            <a:chExt cx="812800" cy="81280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TextBox 7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901707" y="8934220"/>
            <a:ext cx="136370" cy="136370"/>
            <a:chOff x="0" y="0"/>
            <a:chExt cx="812800" cy="81280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0" name="Group 80"/>
          <p:cNvGrpSpPr/>
          <p:nvPr/>
        </p:nvGrpSpPr>
        <p:grpSpPr>
          <a:xfrm>
            <a:off x="3787290" y="8618343"/>
            <a:ext cx="136370" cy="136370"/>
            <a:chOff x="0" y="0"/>
            <a:chExt cx="812800" cy="8128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TextBox 8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3" name="Group 83"/>
          <p:cNvGrpSpPr/>
          <p:nvPr/>
        </p:nvGrpSpPr>
        <p:grpSpPr>
          <a:xfrm>
            <a:off x="3787290" y="8934220"/>
            <a:ext cx="136370" cy="136370"/>
            <a:chOff x="0" y="0"/>
            <a:chExt cx="812800" cy="81280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TextBox 8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86" name="TextBox 86"/>
          <p:cNvSpPr txBox="1"/>
          <p:nvPr/>
        </p:nvSpPr>
        <p:spPr>
          <a:xfrm>
            <a:off x="900531" y="9281925"/>
            <a:ext cx="4888572" cy="160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PINTEREST SCHEDULING TOOL: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PINTEREST CONTENT PLANNER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011767" y="2580512"/>
            <a:ext cx="125574" cy="125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11767" y="2863322"/>
            <a:ext cx="125574" cy="125574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11767" y="3130301"/>
            <a:ext cx="125574" cy="125574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011767" y="3532283"/>
            <a:ext cx="125574" cy="125574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aphicFrame>
        <p:nvGraphicFramePr>
          <p:cNvPr id="16" name="Table 16"/>
          <p:cNvGraphicFramePr>
            <a:graphicFrameLocks noGrp="1"/>
          </p:cNvGraphicFramePr>
          <p:nvPr/>
        </p:nvGraphicFramePr>
        <p:xfrm>
          <a:off x="900531" y="4635828"/>
          <a:ext cx="5780557" cy="5141933"/>
        </p:xfrm>
        <a:graphic>
          <a:graphicData uri="http://schemas.openxmlformats.org/drawingml/2006/table">
            <a:tbl>
              <a:tblPr/>
              <a:tblGrid>
                <a:gridCol w="13106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5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799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INSPIRATION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HAPPENING THIS MONTH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POSTING IDEAS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6787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MY BOARDS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6787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HOLIDAYS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6787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TRENDING ON PINTEREST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66787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IDEAS FOR YOU SUGGESTIONS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66787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BUSINESS-RELATED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7" name="TextBox 17"/>
          <p:cNvSpPr txBox="1"/>
          <p:nvPr/>
        </p:nvSpPr>
        <p:spPr>
          <a:xfrm>
            <a:off x="756209" y="1937523"/>
            <a:ext cx="6049670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POPULAR PINTEREST CONTENT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201374" y="2556944"/>
            <a:ext cx="1194922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DIY Crafts &amp; Projects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01374" y="2839754"/>
            <a:ext cx="1341146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Home Decor Inspiration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201374" y="3106733"/>
            <a:ext cx="1341146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Healthy Recipes &amp; Meal Prep Ideas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01374" y="3508715"/>
            <a:ext cx="1079081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Fashion &amp; Outfit Ideas (OOTD)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00531" y="4443223"/>
            <a:ext cx="1079081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064618" y="4443222"/>
            <a:ext cx="1079081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2542520" y="2575994"/>
            <a:ext cx="125574" cy="125574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542520" y="2988896"/>
            <a:ext cx="125574" cy="125574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2542520" y="3383140"/>
            <a:ext cx="125574" cy="125574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2732128" y="2556944"/>
            <a:ext cx="1079081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Wedding Planning &amp; Inspiration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2732128" y="2965328"/>
            <a:ext cx="919735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Travel Guides &amp; Bucket Lists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2732128" y="3359572"/>
            <a:ext cx="1079081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Fitness Routines &amp; Workout Plans</a:t>
            </a:r>
          </a:p>
        </p:txBody>
      </p:sp>
      <p:grpSp>
        <p:nvGrpSpPr>
          <p:cNvPr id="36" name="Group 36"/>
          <p:cNvGrpSpPr/>
          <p:nvPr/>
        </p:nvGrpSpPr>
        <p:grpSpPr>
          <a:xfrm>
            <a:off x="1011767" y="3882967"/>
            <a:ext cx="125574" cy="125574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1201374" y="3859399"/>
            <a:ext cx="1194922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Hair Tutorials &amp; Hairstyles</a:t>
            </a:r>
          </a:p>
        </p:txBody>
      </p:sp>
      <p:grpSp>
        <p:nvGrpSpPr>
          <p:cNvPr id="40" name="Group 40"/>
          <p:cNvGrpSpPr/>
          <p:nvPr/>
        </p:nvGrpSpPr>
        <p:grpSpPr>
          <a:xfrm>
            <a:off x="2542520" y="3752090"/>
            <a:ext cx="125574" cy="125574"/>
            <a:chOff x="0" y="0"/>
            <a:chExt cx="812800" cy="8128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2732128" y="3728522"/>
            <a:ext cx="1079081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Seasonal Decor (e.g., Fall, Christmas, Easter)</a:t>
            </a:r>
          </a:p>
        </p:txBody>
      </p:sp>
      <p:grpSp>
        <p:nvGrpSpPr>
          <p:cNvPr id="44" name="Group 44"/>
          <p:cNvGrpSpPr/>
          <p:nvPr/>
        </p:nvGrpSpPr>
        <p:grpSpPr>
          <a:xfrm>
            <a:off x="3811209" y="2575994"/>
            <a:ext cx="125574" cy="125574"/>
            <a:chOff x="0" y="0"/>
            <a:chExt cx="812800" cy="8128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7" name="TextBox 47"/>
          <p:cNvSpPr txBox="1"/>
          <p:nvPr/>
        </p:nvSpPr>
        <p:spPr>
          <a:xfrm>
            <a:off x="4000816" y="2556944"/>
            <a:ext cx="1079081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Budgeting Tips &amp; Financial Planning</a:t>
            </a:r>
          </a:p>
        </p:txBody>
      </p:sp>
      <p:grpSp>
        <p:nvGrpSpPr>
          <p:cNvPr id="48" name="Group 48"/>
          <p:cNvGrpSpPr/>
          <p:nvPr/>
        </p:nvGrpSpPr>
        <p:grpSpPr>
          <a:xfrm>
            <a:off x="3811209" y="2988896"/>
            <a:ext cx="125574" cy="125574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1" name="TextBox 51"/>
          <p:cNvSpPr txBox="1"/>
          <p:nvPr/>
        </p:nvSpPr>
        <p:spPr>
          <a:xfrm>
            <a:off x="4000816" y="2969846"/>
            <a:ext cx="1263336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Quotes &amp; Affirmations (especially aesthetic ones)</a:t>
            </a:r>
          </a:p>
        </p:txBody>
      </p:sp>
      <p:grpSp>
        <p:nvGrpSpPr>
          <p:cNvPr id="52" name="Group 52"/>
          <p:cNvGrpSpPr/>
          <p:nvPr/>
        </p:nvGrpSpPr>
        <p:grpSpPr>
          <a:xfrm>
            <a:off x="3811209" y="3493436"/>
            <a:ext cx="125574" cy="125574"/>
            <a:chOff x="0" y="0"/>
            <a:chExt cx="812800" cy="8128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5" name="TextBox 55"/>
          <p:cNvSpPr txBox="1"/>
          <p:nvPr/>
        </p:nvSpPr>
        <p:spPr>
          <a:xfrm>
            <a:off x="4000816" y="3474386"/>
            <a:ext cx="1206687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Digital Products &amp; Printables (planners, stickers, etc.)</a:t>
            </a:r>
          </a:p>
        </p:txBody>
      </p:sp>
      <p:grpSp>
        <p:nvGrpSpPr>
          <p:cNvPr id="56" name="Group 56"/>
          <p:cNvGrpSpPr/>
          <p:nvPr/>
        </p:nvGrpSpPr>
        <p:grpSpPr>
          <a:xfrm>
            <a:off x="3811209" y="4031167"/>
            <a:ext cx="125574" cy="125574"/>
            <a:chOff x="0" y="0"/>
            <a:chExt cx="812800" cy="8128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9" name="TextBox 59"/>
          <p:cNvSpPr txBox="1"/>
          <p:nvPr/>
        </p:nvSpPr>
        <p:spPr>
          <a:xfrm>
            <a:off x="4000816" y="4012117"/>
            <a:ext cx="1206687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Nail Art &amp; Beauty Tips</a:t>
            </a:r>
          </a:p>
        </p:txBody>
      </p:sp>
      <p:grpSp>
        <p:nvGrpSpPr>
          <p:cNvPr id="60" name="Group 60"/>
          <p:cNvGrpSpPr/>
          <p:nvPr/>
        </p:nvGrpSpPr>
        <p:grpSpPr>
          <a:xfrm>
            <a:off x="5224130" y="2580512"/>
            <a:ext cx="125574" cy="125574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63" name="TextBox 63"/>
          <p:cNvSpPr txBox="1"/>
          <p:nvPr/>
        </p:nvSpPr>
        <p:spPr>
          <a:xfrm>
            <a:off x="5413738" y="2561462"/>
            <a:ext cx="1108604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Blogging Tips &amp; Pinterest Marketing Strategies</a:t>
            </a:r>
          </a:p>
        </p:txBody>
      </p:sp>
      <p:grpSp>
        <p:nvGrpSpPr>
          <p:cNvPr id="64" name="Group 64"/>
          <p:cNvGrpSpPr/>
          <p:nvPr/>
        </p:nvGrpSpPr>
        <p:grpSpPr>
          <a:xfrm>
            <a:off x="5224130" y="3114471"/>
            <a:ext cx="125574" cy="125574"/>
            <a:chOff x="0" y="0"/>
            <a:chExt cx="812800" cy="8128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67" name="TextBox 67"/>
          <p:cNvSpPr txBox="1"/>
          <p:nvPr/>
        </p:nvSpPr>
        <p:spPr>
          <a:xfrm>
            <a:off x="5413738" y="3095421"/>
            <a:ext cx="1108604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Small Space Organization &amp; Storage Hacks</a:t>
            </a:r>
          </a:p>
        </p:txBody>
      </p:sp>
      <p:grpSp>
        <p:nvGrpSpPr>
          <p:cNvPr id="68" name="Group 68"/>
          <p:cNvGrpSpPr/>
          <p:nvPr/>
        </p:nvGrpSpPr>
        <p:grpSpPr>
          <a:xfrm>
            <a:off x="5224130" y="3661432"/>
            <a:ext cx="125574" cy="125574"/>
            <a:chOff x="0" y="0"/>
            <a:chExt cx="812800" cy="8128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1" name="TextBox 71"/>
          <p:cNvSpPr txBox="1"/>
          <p:nvPr/>
        </p:nvSpPr>
        <p:spPr>
          <a:xfrm>
            <a:off x="5413738" y="3642382"/>
            <a:ext cx="1151125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Gardening Tips (especially urban or balcony gardens)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PINTEREST PINNING PLAN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916530" y="2576410"/>
          <a:ext cx="5753992" cy="7190788"/>
        </p:xfrm>
        <a:graphic>
          <a:graphicData uri="http://schemas.openxmlformats.org/drawingml/2006/table">
            <a:tbl>
              <a:tblPr/>
              <a:tblGrid>
                <a:gridCol w="606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3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67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09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65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40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9308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DATE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PIN IDEA(S)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CAPTION SHOULD MENTION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PRIMARY HASHTAG(S)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IMAGE NEEDED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BOARD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00531" y="2339500"/>
            <a:ext cx="829002" cy="1663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471793" y="2339499"/>
            <a:ext cx="982857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PINTEREST PINNING PLAN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916530" y="2576410"/>
          <a:ext cx="5753992" cy="7190788"/>
        </p:xfrm>
        <a:graphic>
          <a:graphicData uri="http://schemas.openxmlformats.org/drawingml/2006/table">
            <a:tbl>
              <a:tblPr/>
              <a:tblGrid>
                <a:gridCol w="6063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2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8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3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36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855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9308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DATE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PIN IDEA(S)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CAPTION SHOULD MENTION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PRIMARY HASHTAG(S)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IMAGE NEEDED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BOARD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24885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00531" y="2339500"/>
            <a:ext cx="1582319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262731" y="2339499"/>
            <a:ext cx="1582319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5715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900531" y="2603080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900531" y="2914556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900531" y="3227875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900531" y="3570576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900531" y="3911542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8"/>
          <p:cNvGrpSpPr/>
          <p:nvPr/>
        </p:nvGrpSpPr>
        <p:grpSpPr>
          <a:xfrm>
            <a:off x="900531" y="3003019"/>
            <a:ext cx="136393" cy="136393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00531" y="3318949"/>
            <a:ext cx="136393" cy="136393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00531" y="3672862"/>
            <a:ext cx="136393" cy="136393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3785431" y="2994038"/>
            <a:ext cx="137569" cy="154355"/>
          </a:xfrm>
          <a:custGeom>
            <a:avLst/>
            <a:gdLst/>
            <a:ahLst/>
            <a:cxnLst/>
            <a:rect l="l" t="t" r="r" b="b"/>
            <a:pathLst>
              <a:path w="137569" h="154355">
                <a:moveTo>
                  <a:pt x="0" y="0"/>
                </a:moveTo>
                <a:lnTo>
                  <a:pt x="137569" y="0"/>
                </a:lnTo>
                <a:lnTo>
                  <a:pt x="137569" y="154355"/>
                </a:lnTo>
                <a:lnTo>
                  <a:pt x="0" y="1543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3785431" y="3322048"/>
            <a:ext cx="137569" cy="154355"/>
          </a:xfrm>
          <a:custGeom>
            <a:avLst/>
            <a:gdLst/>
            <a:ahLst/>
            <a:cxnLst/>
            <a:rect l="l" t="t" r="r" b="b"/>
            <a:pathLst>
              <a:path w="137569" h="154355">
                <a:moveTo>
                  <a:pt x="0" y="0"/>
                </a:moveTo>
                <a:lnTo>
                  <a:pt x="137569" y="0"/>
                </a:lnTo>
                <a:lnTo>
                  <a:pt x="137569" y="154355"/>
                </a:lnTo>
                <a:lnTo>
                  <a:pt x="0" y="15435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3785431" y="3663881"/>
            <a:ext cx="137569" cy="154355"/>
          </a:xfrm>
          <a:custGeom>
            <a:avLst/>
            <a:gdLst/>
            <a:ahLst/>
            <a:cxnLst/>
            <a:rect l="l" t="t" r="r" b="b"/>
            <a:pathLst>
              <a:path w="137569" h="154355">
                <a:moveTo>
                  <a:pt x="0" y="0"/>
                </a:moveTo>
                <a:lnTo>
                  <a:pt x="137569" y="0"/>
                </a:lnTo>
                <a:lnTo>
                  <a:pt x="137569" y="154356"/>
                </a:lnTo>
                <a:lnTo>
                  <a:pt x="0" y="1543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20" name="Group 20"/>
          <p:cNvGrpSpPr/>
          <p:nvPr/>
        </p:nvGrpSpPr>
        <p:grpSpPr>
          <a:xfrm>
            <a:off x="900531" y="4045163"/>
            <a:ext cx="3939891" cy="1000386"/>
            <a:chOff x="0" y="0"/>
            <a:chExt cx="1419542" cy="360439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419542" cy="360439"/>
            </a:xfrm>
            <a:custGeom>
              <a:avLst/>
              <a:gdLst/>
              <a:ahLst/>
              <a:cxnLst/>
              <a:rect l="l" t="t" r="r" b="b"/>
              <a:pathLst>
                <a:path w="1419542" h="360439">
                  <a:moveTo>
                    <a:pt x="0" y="0"/>
                  </a:moveTo>
                  <a:lnTo>
                    <a:pt x="1419542" y="0"/>
                  </a:lnTo>
                  <a:lnTo>
                    <a:pt x="1419542" y="360439"/>
                  </a:lnTo>
                  <a:lnTo>
                    <a:pt x="0" y="36043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19050"/>
              <a:ext cx="1419542" cy="379489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756209" y="1283256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FACEBOOK STRATEGY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900531" y="2349025"/>
            <a:ext cx="1685709" cy="160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900531" y="2673243"/>
            <a:ext cx="2884899" cy="160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4"/>
              </a:lnSpc>
            </a:pPr>
            <a:r>
              <a:rPr lang="en-US" sz="96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FACEBOOK GOALS THIS MONTH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3785431" y="2673243"/>
            <a:ext cx="2884899" cy="160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4"/>
              </a:lnSpc>
            </a:pPr>
            <a:r>
              <a:rPr lang="en-US" sz="96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QUANTIFY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4909542" y="4045163"/>
            <a:ext cx="1760788" cy="1000386"/>
            <a:chOff x="0" y="0"/>
            <a:chExt cx="634411" cy="360439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634411" cy="360439"/>
            </a:xfrm>
            <a:custGeom>
              <a:avLst/>
              <a:gdLst/>
              <a:ahLst/>
              <a:cxnLst/>
              <a:rect l="l" t="t" r="r" b="b"/>
              <a:pathLst>
                <a:path w="634411" h="360439">
                  <a:moveTo>
                    <a:pt x="0" y="0"/>
                  </a:moveTo>
                  <a:lnTo>
                    <a:pt x="634411" y="0"/>
                  </a:lnTo>
                  <a:lnTo>
                    <a:pt x="634411" y="360439"/>
                  </a:lnTo>
                  <a:lnTo>
                    <a:pt x="0" y="36043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19050"/>
              <a:ext cx="634411" cy="379489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900531" y="5054145"/>
            <a:ext cx="3939891" cy="160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4"/>
              </a:lnSpc>
            </a:pPr>
            <a:r>
              <a:rPr lang="en-US" sz="96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FACEBOOK BANNER (820 X 312)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909542" y="5054145"/>
            <a:ext cx="1760788" cy="160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4"/>
              </a:lnSpc>
            </a:pPr>
            <a:r>
              <a:rPr lang="en-US" sz="96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AVATAR (170 X 170)</a:t>
            </a:r>
          </a:p>
        </p:txBody>
      </p:sp>
      <p:sp>
        <p:nvSpPr>
          <p:cNvPr id="32" name="AutoShape 32"/>
          <p:cNvSpPr/>
          <p:nvPr/>
        </p:nvSpPr>
        <p:spPr>
          <a:xfrm>
            <a:off x="900531" y="5530580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Box 33"/>
          <p:cNvSpPr txBox="1"/>
          <p:nvPr/>
        </p:nvSpPr>
        <p:spPr>
          <a:xfrm>
            <a:off x="900531" y="5333675"/>
            <a:ext cx="5769799" cy="160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BANNER TEXT TO READ:</a:t>
            </a:r>
          </a:p>
        </p:txBody>
      </p:sp>
      <p:sp>
        <p:nvSpPr>
          <p:cNvPr id="34" name="AutoShape 34"/>
          <p:cNvSpPr/>
          <p:nvPr/>
        </p:nvSpPr>
        <p:spPr>
          <a:xfrm>
            <a:off x="900531" y="6270646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Box 35"/>
          <p:cNvSpPr txBox="1"/>
          <p:nvPr/>
        </p:nvSpPr>
        <p:spPr>
          <a:xfrm>
            <a:off x="900531" y="5548470"/>
            <a:ext cx="5769799" cy="160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BIO TO READ (101 CHARACTERS):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900531" y="6318253"/>
            <a:ext cx="2884899" cy="160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HOW OFTEN TO POST: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3785431" y="6318253"/>
            <a:ext cx="2884899" cy="160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 MONTHLY POSTS NEEDED:</a:t>
            </a:r>
          </a:p>
        </p:txBody>
      </p:sp>
      <p:sp>
        <p:nvSpPr>
          <p:cNvPr id="38" name="AutoShape 38"/>
          <p:cNvSpPr/>
          <p:nvPr/>
        </p:nvSpPr>
        <p:spPr>
          <a:xfrm>
            <a:off x="900531" y="6545261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Box 39"/>
          <p:cNvSpPr txBox="1"/>
          <p:nvPr/>
        </p:nvSpPr>
        <p:spPr>
          <a:xfrm>
            <a:off x="900531" y="6595326"/>
            <a:ext cx="2884899" cy="160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CURRENT # FOLLOWERS: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3785431" y="6595326"/>
            <a:ext cx="2884899" cy="160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INCREASE OVER LAST MONTH:</a:t>
            </a:r>
          </a:p>
        </p:txBody>
      </p:sp>
      <p:sp>
        <p:nvSpPr>
          <p:cNvPr id="41" name="AutoShape 41"/>
          <p:cNvSpPr/>
          <p:nvPr/>
        </p:nvSpPr>
        <p:spPr>
          <a:xfrm>
            <a:off x="900531" y="6819877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2" name="TextBox 42"/>
          <p:cNvSpPr txBox="1"/>
          <p:nvPr/>
        </p:nvSpPr>
        <p:spPr>
          <a:xfrm>
            <a:off x="900531" y="6851511"/>
            <a:ext cx="2884899" cy="160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FACEBOOK GROUPS TO JOIN:</a:t>
            </a:r>
          </a:p>
        </p:txBody>
      </p:sp>
      <p:sp>
        <p:nvSpPr>
          <p:cNvPr id="43" name="AutoShape 43"/>
          <p:cNvSpPr/>
          <p:nvPr/>
        </p:nvSpPr>
        <p:spPr>
          <a:xfrm>
            <a:off x="900531" y="7314741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4" name="AutoShape 44"/>
          <p:cNvSpPr/>
          <p:nvPr/>
        </p:nvSpPr>
        <p:spPr>
          <a:xfrm>
            <a:off x="900531" y="7657442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5" name="AutoShape 45"/>
          <p:cNvSpPr/>
          <p:nvPr/>
        </p:nvSpPr>
        <p:spPr>
          <a:xfrm>
            <a:off x="900531" y="7998407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46" name="Group 46"/>
          <p:cNvGrpSpPr/>
          <p:nvPr/>
        </p:nvGrpSpPr>
        <p:grpSpPr>
          <a:xfrm>
            <a:off x="900531" y="7089884"/>
            <a:ext cx="136393" cy="136393"/>
            <a:chOff x="0" y="0"/>
            <a:chExt cx="812800" cy="8128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900531" y="7405815"/>
            <a:ext cx="136393" cy="136393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900531" y="7759728"/>
            <a:ext cx="136393" cy="136393"/>
            <a:chOff x="0" y="0"/>
            <a:chExt cx="812800" cy="8128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3786606" y="7089884"/>
            <a:ext cx="136393" cy="136393"/>
            <a:chOff x="0" y="0"/>
            <a:chExt cx="812800" cy="812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3786606" y="7405815"/>
            <a:ext cx="136393" cy="136393"/>
            <a:chOff x="0" y="0"/>
            <a:chExt cx="812800" cy="8128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3786606" y="7759728"/>
            <a:ext cx="136393" cy="136393"/>
            <a:chOff x="0" y="0"/>
            <a:chExt cx="812800" cy="8128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64" name="TextBox 64"/>
          <p:cNvSpPr txBox="1"/>
          <p:nvPr/>
        </p:nvSpPr>
        <p:spPr>
          <a:xfrm>
            <a:off x="900531" y="8169857"/>
            <a:ext cx="4889405" cy="160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POPULAR FACEBOOK PROFILES TO FOLLOW:</a:t>
            </a:r>
          </a:p>
        </p:txBody>
      </p:sp>
      <p:sp>
        <p:nvSpPr>
          <p:cNvPr id="65" name="AutoShape 65"/>
          <p:cNvSpPr/>
          <p:nvPr/>
        </p:nvSpPr>
        <p:spPr>
          <a:xfrm>
            <a:off x="900531" y="8669948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6" name="AutoShape 66"/>
          <p:cNvSpPr/>
          <p:nvPr/>
        </p:nvSpPr>
        <p:spPr>
          <a:xfrm>
            <a:off x="900531" y="9012649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7" name="AutoShape 67"/>
          <p:cNvSpPr/>
          <p:nvPr/>
        </p:nvSpPr>
        <p:spPr>
          <a:xfrm>
            <a:off x="900531" y="9353614"/>
            <a:ext cx="576979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68" name="Group 68"/>
          <p:cNvGrpSpPr/>
          <p:nvPr/>
        </p:nvGrpSpPr>
        <p:grpSpPr>
          <a:xfrm>
            <a:off x="900531" y="8445092"/>
            <a:ext cx="136393" cy="136393"/>
            <a:chOff x="0" y="0"/>
            <a:chExt cx="812800" cy="8128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900531" y="8761022"/>
            <a:ext cx="136393" cy="136393"/>
            <a:chOff x="0" y="0"/>
            <a:chExt cx="812800" cy="8128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900531" y="9114935"/>
            <a:ext cx="136393" cy="136393"/>
            <a:chOff x="0" y="0"/>
            <a:chExt cx="812800" cy="81280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TextBox 7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3786606" y="8445092"/>
            <a:ext cx="136393" cy="136393"/>
            <a:chOff x="0" y="0"/>
            <a:chExt cx="812800" cy="81280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0" name="Group 80"/>
          <p:cNvGrpSpPr/>
          <p:nvPr/>
        </p:nvGrpSpPr>
        <p:grpSpPr>
          <a:xfrm>
            <a:off x="3786606" y="8761022"/>
            <a:ext cx="136393" cy="136393"/>
            <a:chOff x="0" y="0"/>
            <a:chExt cx="812800" cy="8128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TextBox 8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3" name="Group 83"/>
          <p:cNvGrpSpPr/>
          <p:nvPr/>
        </p:nvGrpSpPr>
        <p:grpSpPr>
          <a:xfrm>
            <a:off x="3786606" y="9114935"/>
            <a:ext cx="136393" cy="136393"/>
            <a:chOff x="0" y="0"/>
            <a:chExt cx="812800" cy="81280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TextBox 8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1143940" y="2819655"/>
            <a:ext cx="125574" cy="125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143940" y="3021766"/>
            <a:ext cx="125574" cy="125574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143940" y="3228218"/>
            <a:ext cx="125574" cy="125574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143940" y="3434669"/>
            <a:ext cx="125574" cy="125574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143940" y="3649605"/>
            <a:ext cx="125574" cy="125574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2499335" y="2824173"/>
            <a:ext cx="125574" cy="125574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2499335" y="3026285"/>
            <a:ext cx="125574" cy="125574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2499335" y="3232736"/>
            <a:ext cx="125574" cy="125574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499335" y="3439187"/>
            <a:ext cx="125574" cy="125574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2499335" y="3654123"/>
            <a:ext cx="125574" cy="125574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4010781" y="2828691"/>
            <a:ext cx="125574" cy="125574"/>
            <a:chOff x="0" y="0"/>
            <a:chExt cx="812800" cy="812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4200389" y="2805123"/>
            <a:ext cx="1262449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Tips &amp; Hacks</a:t>
            </a:r>
          </a:p>
        </p:txBody>
      </p:sp>
      <p:grpSp>
        <p:nvGrpSpPr>
          <p:cNvPr id="37" name="Group 37"/>
          <p:cNvGrpSpPr/>
          <p:nvPr/>
        </p:nvGrpSpPr>
        <p:grpSpPr>
          <a:xfrm>
            <a:off x="4010781" y="3030803"/>
            <a:ext cx="125574" cy="125574"/>
            <a:chOff x="0" y="0"/>
            <a:chExt cx="812800" cy="8128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0" name="TextBox 40"/>
          <p:cNvSpPr txBox="1"/>
          <p:nvPr/>
        </p:nvSpPr>
        <p:spPr>
          <a:xfrm>
            <a:off x="4200389" y="3007235"/>
            <a:ext cx="1262449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Trending Topics</a:t>
            </a:r>
          </a:p>
        </p:txBody>
      </p:sp>
      <p:grpSp>
        <p:nvGrpSpPr>
          <p:cNvPr id="41" name="Group 41"/>
          <p:cNvGrpSpPr/>
          <p:nvPr/>
        </p:nvGrpSpPr>
        <p:grpSpPr>
          <a:xfrm>
            <a:off x="4010781" y="3237254"/>
            <a:ext cx="125574" cy="125574"/>
            <a:chOff x="0" y="0"/>
            <a:chExt cx="812800" cy="812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4200389" y="3213686"/>
            <a:ext cx="1262449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Interactive Stories</a:t>
            </a:r>
          </a:p>
        </p:txBody>
      </p:sp>
      <p:grpSp>
        <p:nvGrpSpPr>
          <p:cNvPr id="45" name="Group 45"/>
          <p:cNvGrpSpPr/>
          <p:nvPr/>
        </p:nvGrpSpPr>
        <p:grpSpPr>
          <a:xfrm>
            <a:off x="4010781" y="3443705"/>
            <a:ext cx="125574" cy="125574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8" name="TextBox 48"/>
          <p:cNvSpPr txBox="1"/>
          <p:nvPr/>
        </p:nvSpPr>
        <p:spPr>
          <a:xfrm>
            <a:off x="4200389" y="3420137"/>
            <a:ext cx="1262449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Countdowns</a:t>
            </a:r>
          </a:p>
        </p:txBody>
      </p:sp>
      <p:grpSp>
        <p:nvGrpSpPr>
          <p:cNvPr id="49" name="Group 49"/>
          <p:cNvGrpSpPr/>
          <p:nvPr/>
        </p:nvGrpSpPr>
        <p:grpSpPr>
          <a:xfrm>
            <a:off x="4010781" y="3658641"/>
            <a:ext cx="125574" cy="125574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2" name="TextBox 52"/>
          <p:cNvSpPr txBox="1"/>
          <p:nvPr/>
        </p:nvSpPr>
        <p:spPr>
          <a:xfrm>
            <a:off x="4200389" y="3635073"/>
            <a:ext cx="1262449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User-Generated Content (UGC)</a:t>
            </a:r>
          </a:p>
        </p:txBody>
      </p:sp>
      <p:grpSp>
        <p:nvGrpSpPr>
          <p:cNvPr id="53" name="Group 53"/>
          <p:cNvGrpSpPr/>
          <p:nvPr/>
        </p:nvGrpSpPr>
        <p:grpSpPr>
          <a:xfrm>
            <a:off x="5316565" y="2833209"/>
            <a:ext cx="125574" cy="125574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5316565" y="3035321"/>
            <a:ext cx="125574" cy="125574"/>
            <a:chOff x="0" y="0"/>
            <a:chExt cx="812800" cy="8128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5316565" y="3241772"/>
            <a:ext cx="125574" cy="125574"/>
            <a:chOff x="0" y="0"/>
            <a:chExt cx="812800" cy="8128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5316565" y="3448224"/>
            <a:ext cx="125574" cy="125574"/>
            <a:chOff x="0" y="0"/>
            <a:chExt cx="812800" cy="8128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5316565" y="3663159"/>
            <a:ext cx="125574" cy="125574"/>
            <a:chOff x="0" y="0"/>
            <a:chExt cx="812800" cy="8128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aphicFrame>
        <p:nvGraphicFramePr>
          <p:cNvPr id="68" name="Table 68"/>
          <p:cNvGraphicFramePr>
            <a:graphicFrameLocks noGrp="1"/>
          </p:cNvGraphicFramePr>
          <p:nvPr/>
        </p:nvGraphicFramePr>
        <p:xfrm>
          <a:off x="900531" y="4562998"/>
          <a:ext cx="5769990" cy="5204198"/>
        </p:xfrm>
        <a:graphic>
          <a:graphicData uri="http://schemas.openxmlformats.org/drawingml/2006/table">
            <a:tbl>
              <a:tblPr/>
              <a:tblGrid>
                <a:gridCol w="1322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2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50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523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INSPIRATION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HAPPENING THIS MONTH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POSTING IDEAS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482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MAJOR EVENTS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482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HOLIDAYS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482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SEASONAL ACTIVITIES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482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NATIONAL DAYS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482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MOVIE / MUSIC / TV PREMIERS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482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BUSINESS-RELATED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9" name="TextBox 69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FACEBOOK CONTENT PLANNER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756209" y="2320450"/>
            <a:ext cx="6049670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POPULAR FACEBOOK CONTENT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1333548" y="2796087"/>
            <a:ext cx="1102794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Short Reels/Videos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1333548" y="2998198"/>
            <a:ext cx="1000983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Live Videos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1333548" y="3204649"/>
            <a:ext cx="916140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Memes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333548" y="3411101"/>
            <a:ext cx="916140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Polls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1333548" y="3626036"/>
            <a:ext cx="816871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Infographics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2688942" y="2800605"/>
            <a:ext cx="1262449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Motivational Quotes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2688942" y="3002716"/>
            <a:ext cx="1262449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Before &amp; After Photos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2688942" y="3209168"/>
            <a:ext cx="1262449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Giveaways/Contests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2688942" y="3415619"/>
            <a:ext cx="1262449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Behind-the-Scenes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2688942" y="3630555"/>
            <a:ext cx="1262449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Customer Testimonials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5506173" y="2809641"/>
            <a:ext cx="1044148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Milestones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5506173" y="3011753"/>
            <a:ext cx="1044148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Personal Stories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5506173" y="3218204"/>
            <a:ext cx="1044148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a Question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5506173" y="3424655"/>
            <a:ext cx="1044148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Carousel Posts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5506173" y="3639591"/>
            <a:ext cx="731548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Flashbacks/Throwbacks (#TBT)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900531" y="4313244"/>
            <a:ext cx="1349157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3669840" y="4313243"/>
            <a:ext cx="1636974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FACEBOOK POST PLANNER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294126"/>
              </p:ext>
            </p:extLst>
          </p:nvPr>
        </p:nvGraphicFramePr>
        <p:xfrm>
          <a:off x="900530" y="2632828"/>
          <a:ext cx="5773320" cy="7127117"/>
        </p:xfrm>
        <a:graphic>
          <a:graphicData uri="http://schemas.openxmlformats.org/drawingml/2006/table">
            <a:tbl>
              <a:tblPr/>
              <a:tblGrid>
                <a:gridCol w="487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52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99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2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2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95077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DATE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POSTING IDEA(S)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CAPTION SHOULD MENTION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PRIMARY HASHTAG(S)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 dirty="0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PHOTO, VIDEO OR LIVE VIDEO</a:t>
                      </a:r>
                      <a:endParaRPr lang="en-US" sz="1100" dirty="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BOOST POST?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5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6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7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8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9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10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11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12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13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14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15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16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17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18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19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20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 dirty="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00531" y="2349025"/>
            <a:ext cx="459412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  <a:spcBef>
                <a:spcPct val="0"/>
              </a:spcBef>
            </a:pPr>
            <a:r>
              <a:rPr lang="en-US" sz="89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330707" y="2349025"/>
            <a:ext cx="326314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  <a:spcBef>
                <a:spcPct val="0"/>
              </a:spcBef>
            </a:pPr>
            <a:r>
              <a:rPr lang="en-US" sz="89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FACEBOOK POST PLANNER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843073"/>
              </p:ext>
            </p:extLst>
          </p:nvPr>
        </p:nvGraphicFramePr>
        <p:xfrm>
          <a:off x="900530" y="2632828"/>
          <a:ext cx="5773320" cy="7127117"/>
        </p:xfrm>
        <a:graphic>
          <a:graphicData uri="http://schemas.openxmlformats.org/drawingml/2006/table">
            <a:tbl>
              <a:tblPr/>
              <a:tblGrid>
                <a:gridCol w="4878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52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99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2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62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20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95077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DATE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POSTING IDEA(S)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CAPTION SHOULD MENTION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PRIMARY HASHTAG(S)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PHOTO, VIDEO OR LIVE VIDEO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BOOST POST?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21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22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 dirty="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23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24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25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26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27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28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29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30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31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32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33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34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35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36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37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38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39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21602"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r>
                        <a:rPr lang="en-US" sz="89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40</a:t>
                      </a: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47"/>
                        </a:lnSpc>
                        <a:defRPr/>
                      </a:pPr>
                      <a:endParaRPr lang="en-US" sz="1100" dirty="0"/>
                    </a:p>
                  </a:txBody>
                  <a:tcPr marL="16969" marR="16969" marT="16969" marB="16969" anchor="ctr">
                    <a:lnL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6969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00531" y="2349025"/>
            <a:ext cx="459412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  <a:spcBef>
                <a:spcPct val="0"/>
              </a:spcBef>
            </a:pPr>
            <a:r>
              <a:rPr lang="en-US" sz="89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330707" y="2349025"/>
            <a:ext cx="326314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  <a:spcBef>
                <a:spcPct val="0"/>
              </a:spcBef>
            </a:pPr>
            <a:r>
              <a:rPr lang="en-US" sz="89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900531" y="2545839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900531" y="2857156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900531" y="3170315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900531" y="3512841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900531" y="2945574"/>
            <a:ext cx="136324" cy="136324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00531" y="3261343"/>
            <a:ext cx="136324" cy="136324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00531" y="3615075"/>
            <a:ext cx="136324" cy="136324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6" name="Freeform 16"/>
          <p:cNvSpPr/>
          <p:nvPr/>
        </p:nvSpPr>
        <p:spPr>
          <a:xfrm>
            <a:off x="3783956" y="2936597"/>
            <a:ext cx="137499" cy="154276"/>
          </a:xfrm>
          <a:custGeom>
            <a:avLst/>
            <a:gdLst/>
            <a:ahLst/>
            <a:cxnLst/>
            <a:rect l="l" t="t" r="r" b="b"/>
            <a:pathLst>
              <a:path w="137499" h="154276">
                <a:moveTo>
                  <a:pt x="0" y="0"/>
                </a:moveTo>
                <a:lnTo>
                  <a:pt x="137499" y="0"/>
                </a:lnTo>
                <a:lnTo>
                  <a:pt x="137499" y="154277"/>
                </a:lnTo>
                <a:lnTo>
                  <a:pt x="0" y="15427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3783956" y="3264440"/>
            <a:ext cx="137499" cy="154276"/>
          </a:xfrm>
          <a:custGeom>
            <a:avLst/>
            <a:gdLst/>
            <a:ahLst/>
            <a:cxnLst/>
            <a:rect l="l" t="t" r="r" b="b"/>
            <a:pathLst>
              <a:path w="137499" h="154276">
                <a:moveTo>
                  <a:pt x="0" y="0"/>
                </a:moveTo>
                <a:lnTo>
                  <a:pt x="137499" y="0"/>
                </a:lnTo>
                <a:lnTo>
                  <a:pt x="137499" y="154276"/>
                </a:lnTo>
                <a:lnTo>
                  <a:pt x="0" y="1542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3783956" y="3606098"/>
            <a:ext cx="137499" cy="154276"/>
          </a:xfrm>
          <a:custGeom>
            <a:avLst/>
            <a:gdLst/>
            <a:ahLst/>
            <a:cxnLst/>
            <a:rect l="l" t="t" r="r" b="b"/>
            <a:pathLst>
              <a:path w="137499" h="154276">
                <a:moveTo>
                  <a:pt x="0" y="0"/>
                </a:moveTo>
                <a:lnTo>
                  <a:pt x="137499" y="0"/>
                </a:lnTo>
                <a:lnTo>
                  <a:pt x="137499" y="154277"/>
                </a:lnTo>
                <a:lnTo>
                  <a:pt x="0" y="15427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9" name="Group 19"/>
          <p:cNvGrpSpPr/>
          <p:nvPr/>
        </p:nvGrpSpPr>
        <p:grpSpPr>
          <a:xfrm>
            <a:off x="900531" y="3987185"/>
            <a:ext cx="3937878" cy="1232595"/>
            <a:chOff x="0" y="0"/>
            <a:chExt cx="1419542" cy="444331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419542" cy="444331"/>
            </a:xfrm>
            <a:custGeom>
              <a:avLst/>
              <a:gdLst/>
              <a:ahLst/>
              <a:cxnLst/>
              <a:rect l="l" t="t" r="r" b="b"/>
              <a:pathLst>
                <a:path w="1419542" h="444331">
                  <a:moveTo>
                    <a:pt x="0" y="0"/>
                  </a:moveTo>
                  <a:lnTo>
                    <a:pt x="1419542" y="0"/>
                  </a:lnTo>
                  <a:lnTo>
                    <a:pt x="1419542" y="444331"/>
                  </a:lnTo>
                  <a:lnTo>
                    <a:pt x="0" y="44433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19050"/>
              <a:ext cx="1419542" cy="463381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4907493" y="3987185"/>
            <a:ext cx="1759888" cy="1232595"/>
            <a:chOff x="0" y="0"/>
            <a:chExt cx="634411" cy="444331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4411" cy="444331"/>
            </a:xfrm>
            <a:custGeom>
              <a:avLst/>
              <a:gdLst/>
              <a:ahLst/>
              <a:cxnLst/>
              <a:rect l="l" t="t" r="r" b="b"/>
              <a:pathLst>
                <a:path w="634411" h="444331">
                  <a:moveTo>
                    <a:pt x="0" y="0"/>
                  </a:moveTo>
                  <a:lnTo>
                    <a:pt x="634411" y="0"/>
                  </a:lnTo>
                  <a:lnTo>
                    <a:pt x="634411" y="444331"/>
                  </a:lnTo>
                  <a:lnTo>
                    <a:pt x="0" y="44433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19050"/>
              <a:ext cx="634411" cy="463381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25" name="AutoShape 25"/>
          <p:cNvSpPr/>
          <p:nvPr/>
        </p:nvSpPr>
        <p:spPr>
          <a:xfrm>
            <a:off x="900531" y="3853632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AutoShape 26"/>
          <p:cNvSpPr/>
          <p:nvPr/>
        </p:nvSpPr>
        <p:spPr>
          <a:xfrm>
            <a:off x="900531" y="5512983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7" name="AutoShape 27"/>
          <p:cNvSpPr/>
          <p:nvPr/>
        </p:nvSpPr>
        <p:spPr>
          <a:xfrm>
            <a:off x="900531" y="6432584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8" name="AutoShape 28"/>
          <p:cNvSpPr/>
          <p:nvPr/>
        </p:nvSpPr>
        <p:spPr>
          <a:xfrm>
            <a:off x="900531" y="6707059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9" name="AutoShape 29"/>
          <p:cNvSpPr/>
          <p:nvPr/>
        </p:nvSpPr>
        <p:spPr>
          <a:xfrm>
            <a:off x="900531" y="6981534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0" name="AutoShape 30"/>
          <p:cNvSpPr/>
          <p:nvPr/>
        </p:nvSpPr>
        <p:spPr>
          <a:xfrm>
            <a:off x="900531" y="7476145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1" name="AutoShape 31"/>
          <p:cNvSpPr/>
          <p:nvPr/>
        </p:nvSpPr>
        <p:spPr>
          <a:xfrm>
            <a:off x="900531" y="7818671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32" name="Group 32"/>
          <p:cNvGrpSpPr/>
          <p:nvPr/>
        </p:nvGrpSpPr>
        <p:grpSpPr>
          <a:xfrm>
            <a:off x="900531" y="7251404"/>
            <a:ext cx="136324" cy="136324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900531" y="7567173"/>
            <a:ext cx="136324" cy="136324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3785131" y="7251404"/>
            <a:ext cx="136324" cy="136324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3785131" y="7567173"/>
            <a:ext cx="136324" cy="136324"/>
            <a:chOff x="0" y="0"/>
            <a:chExt cx="812800" cy="812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4" name="AutoShape 44"/>
          <p:cNvSpPr/>
          <p:nvPr/>
        </p:nvSpPr>
        <p:spPr>
          <a:xfrm>
            <a:off x="901706" y="8308984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5" name="AutoShape 45"/>
          <p:cNvSpPr/>
          <p:nvPr/>
        </p:nvSpPr>
        <p:spPr>
          <a:xfrm>
            <a:off x="901706" y="8651510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46" name="Group 46"/>
          <p:cNvGrpSpPr/>
          <p:nvPr/>
        </p:nvGrpSpPr>
        <p:grpSpPr>
          <a:xfrm>
            <a:off x="901706" y="8084242"/>
            <a:ext cx="136324" cy="136324"/>
            <a:chOff x="0" y="0"/>
            <a:chExt cx="812800" cy="8128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901706" y="8400011"/>
            <a:ext cx="136324" cy="136324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3786306" y="8084242"/>
            <a:ext cx="136324" cy="136324"/>
            <a:chOff x="0" y="0"/>
            <a:chExt cx="812800" cy="8128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3786306" y="8400011"/>
            <a:ext cx="136324" cy="136324"/>
            <a:chOff x="0" y="0"/>
            <a:chExt cx="812800" cy="812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8" name="AutoShape 58"/>
          <p:cNvSpPr/>
          <p:nvPr/>
        </p:nvSpPr>
        <p:spPr>
          <a:xfrm>
            <a:off x="903469" y="9160244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9" name="AutoShape 59"/>
          <p:cNvSpPr/>
          <p:nvPr/>
        </p:nvSpPr>
        <p:spPr>
          <a:xfrm>
            <a:off x="903469" y="9438253"/>
            <a:ext cx="5766850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60" name="Group 60"/>
          <p:cNvGrpSpPr/>
          <p:nvPr/>
        </p:nvGrpSpPr>
        <p:grpSpPr>
          <a:xfrm>
            <a:off x="903469" y="8935502"/>
            <a:ext cx="136324" cy="136324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903469" y="9251271"/>
            <a:ext cx="136324" cy="136324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3788069" y="8935502"/>
            <a:ext cx="136324" cy="136324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3788069" y="9251271"/>
            <a:ext cx="136324" cy="136324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2" name="TextBox 72"/>
          <p:cNvSpPr txBox="1"/>
          <p:nvPr/>
        </p:nvSpPr>
        <p:spPr>
          <a:xfrm>
            <a:off x="756209" y="1283256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YOUTUBE STRATEGY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900531" y="2349025"/>
            <a:ext cx="1684848" cy="160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3"/>
              </a:lnSpc>
            </a:pPr>
            <a:r>
              <a:rPr lang="en-US" sz="966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900531" y="2660342"/>
            <a:ext cx="2883425" cy="160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3"/>
              </a:lnSpc>
            </a:pPr>
            <a:r>
              <a:rPr lang="en-US" sz="96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YOUTUBE GOALS THIS MONTH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3783956" y="2660342"/>
            <a:ext cx="2883425" cy="160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3"/>
              </a:lnSpc>
            </a:pPr>
            <a:r>
              <a:rPr lang="en-US" sz="96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QUANTIFY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900531" y="5265204"/>
            <a:ext cx="3937878" cy="160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3"/>
              </a:lnSpc>
            </a:pPr>
            <a:r>
              <a:rPr lang="en-US" sz="96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YOUTUBE BANNER (2560 X 1440)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4907493" y="5265204"/>
            <a:ext cx="1759888" cy="160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3"/>
              </a:lnSpc>
            </a:pPr>
            <a:r>
              <a:rPr lang="en-US" sz="96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AVATAR (800 X 800)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900531" y="5530855"/>
            <a:ext cx="5766850" cy="160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3"/>
              </a:lnSpc>
            </a:pPr>
            <a:r>
              <a:rPr lang="en-US" sz="966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BIO TO READ (101 CHARACTERS):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900531" y="6480157"/>
            <a:ext cx="2883425" cy="160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3"/>
              </a:lnSpc>
            </a:pPr>
            <a:r>
              <a:rPr lang="en-US" sz="966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HOW OFTEN TO POST: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3783956" y="6480157"/>
            <a:ext cx="2883425" cy="160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3"/>
              </a:lnSpc>
            </a:pPr>
            <a:r>
              <a:rPr lang="en-US" sz="966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 MONTHLY POSTS NEEDED: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900531" y="6757088"/>
            <a:ext cx="2883425" cy="160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3"/>
              </a:lnSpc>
            </a:pPr>
            <a:r>
              <a:rPr lang="en-US" sz="966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CURRENT # SUBSCRIBERS: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3783956" y="6757088"/>
            <a:ext cx="2883425" cy="160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3"/>
              </a:lnSpc>
            </a:pPr>
            <a:r>
              <a:rPr lang="en-US" sz="966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WELCOME VIDEO: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900531" y="7013142"/>
            <a:ext cx="2883425" cy="160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3"/>
              </a:lnSpc>
            </a:pPr>
            <a:r>
              <a:rPr lang="en-US" sz="966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PLAYLIST IDEAS: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900531" y="7868700"/>
            <a:ext cx="4886906" cy="160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3"/>
              </a:lnSpc>
            </a:pPr>
            <a:r>
              <a:rPr lang="en-US" sz="966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COMMUNITY IDEAS: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902294" y="8719960"/>
            <a:ext cx="4886906" cy="160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3"/>
              </a:lnSpc>
            </a:pPr>
            <a:r>
              <a:rPr lang="en-US" sz="966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CHANNELS: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aphicFrame>
        <p:nvGraphicFramePr>
          <p:cNvPr id="3" name="Table 3"/>
          <p:cNvGraphicFramePr>
            <a:graphicFrameLocks noGrp="1"/>
          </p:cNvGraphicFramePr>
          <p:nvPr/>
        </p:nvGraphicFramePr>
        <p:xfrm>
          <a:off x="895437" y="2364908"/>
          <a:ext cx="5772583" cy="7392510"/>
        </p:xfrm>
        <a:graphic>
          <a:graphicData uri="http://schemas.openxmlformats.org/drawingml/2006/table">
            <a:tbl>
              <a:tblPr/>
              <a:tblGrid>
                <a:gridCol w="8379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46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99081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Sunday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#SelfCareSunday #SundayFunday #SoulfulSunday #SundayVibes #SundayInspo #SundayBest #SundayMood #SundayFundayVibes #SlowDownSunday #SundayReset #SimpleSunday #SundayRoutine #SundayStyle #SundayMotivation #SereneSunday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70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Monday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#MondayMotivation #MindsetMonday #MondayMood #MakeItHappenMonday #MondayMantra #MondayInspiration #MotivationMonday #MondayBlues #MondayThoughts #ManifestationMonday #MondayGoals #MondayEnergy #StartStrong #MondayReset #MondayMindset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9081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Tuesday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#TipTuesday #TransformationTuesday #TakeActionTuesday #TuesdayVibes #TuesdayTips #TechTuesday #TravelTuesday #TuesdayThoughts #TastyTuesday #TryItTuesday #TutorialTuesday #TuesdayTalks #TuesdayTreat #TruthfulTuesday #TrendingTuesday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9455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Wednesday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#WellnessWednesday #WisdomWednesday #WorkoutWednesday #WomanCrushWednesday (#WCW) #WednesdayMotivation #WednesdayVibes #WinningWednesday #WanderlustWednesday #WorkItWednesday #WednesdayInspo #WednesdayThoughts #MidweekMotivation #WednesdayGoals #WakeUpWednesday #WealthWednesday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9455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Thursday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#ThrowbackThursday (#TBT) #ThankfulThursday #ThriveThursday #ThursdayThoughts #ThursdayVibes #TBT #ThursdayInspiration #ThemedThursday #ThursdayMotivation #TransformationThursday #ThursdayFeels #ThursdayGrind #ThoughtfulThursday #ThirstyThursday #ThursdayFocus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99081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Friday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#FeelGoodFriday #FridayFavorites #FridayVibes #FollowFriday (#FF) #FridayFeels #FridayFun #FashionFriday #FoodieFriday #FridayInspo #FridayFitness #FridayMood #FreedomFriday #FridayFocus #FriYay #FinallyFriday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99081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Saturday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#SmallBusinessSaturday #SocialSaturday #ShoutoutSaturday #SaturdayVibes #SelfCareSaturday #WeekendVibes #SaturdayStyle #SaturdayThoughts #SaturdayMood #Saturyay #Caturday (for pet/lifestyle brands) #SaturdayMotivation #WeekendWarrior #SaturdaysAreFor… #SleepInSaturday</a:t>
                      </a:r>
                      <a:endParaRPr lang="en-US" sz="1100"/>
                    </a:p>
                  </a:txBody>
                  <a:tcPr marL="44204" marR="44204" marT="44204" marB="4420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TextBox 4"/>
          <p:cNvSpPr txBox="1"/>
          <p:nvPr/>
        </p:nvSpPr>
        <p:spPr>
          <a:xfrm>
            <a:off x="756209" y="1775038"/>
            <a:ext cx="6049670" cy="256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9"/>
              </a:lnSpc>
              <a:spcBef>
                <a:spcPct val="0"/>
              </a:spcBef>
            </a:pPr>
            <a:r>
              <a:rPr lang="en-US" sz="148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WEEKLY HASHTAGS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70685" y="1276144"/>
            <a:ext cx="6035194" cy="3746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17"/>
              </a:lnSpc>
            </a:pPr>
            <a:r>
              <a:rPr lang="en-US" sz="2773" spc="83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HASHTAG PLANNER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YOUTUBE CONTENT PLANNER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025756" y="2565229"/>
            <a:ext cx="125574" cy="125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aphicFrame>
        <p:nvGraphicFramePr>
          <p:cNvPr id="7" name="Table 7"/>
          <p:cNvGraphicFramePr>
            <a:graphicFrameLocks noGrp="1"/>
          </p:cNvGraphicFramePr>
          <p:nvPr/>
        </p:nvGraphicFramePr>
        <p:xfrm>
          <a:off x="900531" y="4722691"/>
          <a:ext cx="5769991" cy="3448056"/>
        </p:xfrm>
        <a:graphic>
          <a:graphicData uri="http://schemas.openxmlformats.org/drawingml/2006/table">
            <a:tbl>
              <a:tblPr/>
              <a:tblGrid>
                <a:gridCol w="18494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127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77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33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HAPPENING THIS MONTH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TYPE OF VIDEO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VIDEO IDEAS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extBox 8"/>
          <p:cNvSpPr txBox="1"/>
          <p:nvPr/>
        </p:nvSpPr>
        <p:spPr>
          <a:xfrm>
            <a:off x="756209" y="2110604"/>
            <a:ext cx="6049670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POPULAR YOUTUBE VIDEOS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15364" y="2541660"/>
            <a:ext cx="1037529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How-To Tutorials (e.g., “How to Edit Photos Like a Pro”)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00531" y="4468772"/>
            <a:ext cx="1037529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025756" y="3051662"/>
            <a:ext cx="125574" cy="125574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1215364" y="3028094"/>
            <a:ext cx="1179932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Day in the Life Vlogs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025756" y="3249629"/>
            <a:ext cx="125574" cy="125574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215364" y="3226061"/>
            <a:ext cx="1037529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Unboxings &amp; First Impressions</a:t>
            </a:r>
          </a:p>
        </p:txBody>
      </p:sp>
      <p:grpSp>
        <p:nvGrpSpPr>
          <p:cNvPr id="19" name="Group 19"/>
          <p:cNvGrpSpPr/>
          <p:nvPr/>
        </p:nvGrpSpPr>
        <p:grpSpPr>
          <a:xfrm>
            <a:off x="1025756" y="3591829"/>
            <a:ext cx="125574" cy="125574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1215364" y="3568261"/>
            <a:ext cx="1037529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Product Reviews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1025756" y="3789796"/>
            <a:ext cx="125574" cy="125574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215364" y="3766228"/>
            <a:ext cx="1292356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Challenge Videos (e.g., “I Tried Waking Up at 5AM for a Week”)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2507720" y="2574265"/>
            <a:ext cx="125574" cy="125574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2697327" y="2550697"/>
            <a:ext cx="1037529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Hauls (Fashion, Beauty, Tech, etc.)</a:t>
            </a:r>
          </a:p>
        </p:txBody>
      </p:sp>
      <p:grpSp>
        <p:nvGrpSpPr>
          <p:cNvPr id="31" name="Group 31"/>
          <p:cNvGrpSpPr/>
          <p:nvPr/>
        </p:nvGrpSpPr>
        <p:grpSpPr>
          <a:xfrm>
            <a:off x="2507720" y="2924949"/>
            <a:ext cx="125574" cy="125574"/>
            <a:chOff x="0" y="0"/>
            <a:chExt cx="812800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2697327" y="2901381"/>
            <a:ext cx="1149953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Room/House Tours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2507720" y="3116708"/>
            <a:ext cx="125574" cy="125574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2697327" y="3093140"/>
            <a:ext cx="1322336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Top 10 Lists or Rankings</a:t>
            </a:r>
          </a:p>
        </p:txBody>
      </p:sp>
      <p:grpSp>
        <p:nvGrpSpPr>
          <p:cNvPr id="39" name="Group 39"/>
          <p:cNvGrpSpPr/>
          <p:nvPr/>
        </p:nvGrpSpPr>
        <p:grpSpPr>
          <a:xfrm>
            <a:off x="2507720" y="3306191"/>
            <a:ext cx="125574" cy="125574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2697327" y="3282623"/>
            <a:ext cx="1322336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Reaction Videos</a:t>
            </a:r>
          </a:p>
        </p:txBody>
      </p:sp>
      <p:grpSp>
        <p:nvGrpSpPr>
          <p:cNvPr id="43" name="Group 43"/>
          <p:cNvGrpSpPr/>
          <p:nvPr/>
        </p:nvGrpSpPr>
        <p:grpSpPr>
          <a:xfrm>
            <a:off x="2516332" y="3497797"/>
            <a:ext cx="125574" cy="125574"/>
            <a:chOff x="0" y="0"/>
            <a:chExt cx="812800" cy="8128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6" name="TextBox 46"/>
          <p:cNvSpPr txBox="1"/>
          <p:nvPr/>
        </p:nvSpPr>
        <p:spPr>
          <a:xfrm>
            <a:off x="2705939" y="3474228"/>
            <a:ext cx="1202417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Q&amp;A / Get to Know Me Videos</a:t>
            </a:r>
          </a:p>
        </p:txBody>
      </p:sp>
      <p:grpSp>
        <p:nvGrpSpPr>
          <p:cNvPr id="47" name="Group 47"/>
          <p:cNvGrpSpPr/>
          <p:nvPr/>
        </p:nvGrpSpPr>
        <p:grpSpPr>
          <a:xfrm>
            <a:off x="2520079" y="3839997"/>
            <a:ext cx="125574" cy="125574"/>
            <a:chOff x="0" y="0"/>
            <a:chExt cx="812800" cy="81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0" name="TextBox 50"/>
          <p:cNvSpPr txBox="1"/>
          <p:nvPr/>
        </p:nvSpPr>
        <p:spPr>
          <a:xfrm>
            <a:off x="2709687" y="3816429"/>
            <a:ext cx="1202417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Skincare or Makeup Routines</a:t>
            </a:r>
          </a:p>
        </p:txBody>
      </p:sp>
      <p:grpSp>
        <p:nvGrpSpPr>
          <p:cNvPr id="51" name="Group 51"/>
          <p:cNvGrpSpPr/>
          <p:nvPr/>
        </p:nvGrpSpPr>
        <p:grpSpPr>
          <a:xfrm>
            <a:off x="4019663" y="2574265"/>
            <a:ext cx="125574" cy="125574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4" name="TextBox 54"/>
          <p:cNvSpPr txBox="1"/>
          <p:nvPr/>
        </p:nvSpPr>
        <p:spPr>
          <a:xfrm>
            <a:off x="4209270" y="2550697"/>
            <a:ext cx="1247386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Study With Me / Productive Day Vlogs</a:t>
            </a:r>
          </a:p>
        </p:txBody>
      </p:sp>
      <p:grpSp>
        <p:nvGrpSpPr>
          <p:cNvPr id="55" name="Group 55"/>
          <p:cNvGrpSpPr/>
          <p:nvPr/>
        </p:nvGrpSpPr>
        <p:grpSpPr>
          <a:xfrm>
            <a:off x="4019663" y="2910257"/>
            <a:ext cx="125574" cy="125574"/>
            <a:chOff x="0" y="0"/>
            <a:chExt cx="812800" cy="812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4209270" y="2886689"/>
            <a:ext cx="1299851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Transformation Videos (e.g., fitness, home, glow-up)</a:t>
            </a:r>
          </a:p>
        </p:txBody>
      </p:sp>
      <p:grpSp>
        <p:nvGrpSpPr>
          <p:cNvPr id="59" name="Group 59"/>
          <p:cNvGrpSpPr/>
          <p:nvPr/>
        </p:nvGrpSpPr>
        <p:grpSpPr>
          <a:xfrm>
            <a:off x="4019663" y="3396690"/>
            <a:ext cx="125574" cy="125574"/>
            <a:chOff x="0" y="0"/>
            <a:chExt cx="812800" cy="8128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62" name="TextBox 62"/>
          <p:cNvSpPr txBox="1"/>
          <p:nvPr/>
        </p:nvSpPr>
        <p:spPr>
          <a:xfrm>
            <a:off x="4209270" y="3373122"/>
            <a:ext cx="1299851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Storytime Videos</a:t>
            </a:r>
          </a:p>
        </p:txBody>
      </p:sp>
      <p:grpSp>
        <p:nvGrpSpPr>
          <p:cNvPr id="63" name="Group 63"/>
          <p:cNvGrpSpPr/>
          <p:nvPr/>
        </p:nvGrpSpPr>
        <p:grpSpPr>
          <a:xfrm>
            <a:off x="4019663" y="3577689"/>
            <a:ext cx="125574" cy="125574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66" name="TextBox 66"/>
          <p:cNvSpPr txBox="1"/>
          <p:nvPr/>
        </p:nvSpPr>
        <p:spPr>
          <a:xfrm>
            <a:off x="4209270" y="3554121"/>
            <a:ext cx="1299851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“What I Eat in a Day”</a:t>
            </a:r>
          </a:p>
        </p:txBody>
      </p:sp>
      <p:grpSp>
        <p:nvGrpSpPr>
          <p:cNvPr id="67" name="Group 67"/>
          <p:cNvGrpSpPr/>
          <p:nvPr/>
        </p:nvGrpSpPr>
        <p:grpSpPr>
          <a:xfrm>
            <a:off x="4019663" y="3758687"/>
            <a:ext cx="125574" cy="125574"/>
            <a:chOff x="0" y="0"/>
            <a:chExt cx="812800" cy="8128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0" name="TextBox 70"/>
          <p:cNvSpPr txBox="1"/>
          <p:nvPr/>
        </p:nvSpPr>
        <p:spPr>
          <a:xfrm>
            <a:off x="4209270" y="3735119"/>
            <a:ext cx="1299851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Travel Vlogs</a:t>
            </a:r>
          </a:p>
        </p:txBody>
      </p:sp>
      <p:grpSp>
        <p:nvGrpSpPr>
          <p:cNvPr id="71" name="Group 71"/>
          <p:cNvGrpSpPr/>
          <p:nvPr/>
        </p:nvGrpSpPr>
        <p:grpSpPr>
          <a:xfrm>
            <a:off x="4019663" y="3939686"/>
            <a:ext cx="125574" cy="125574"/>
            <a:chOff x="0" y="0"/>
            <a:chExt cx="812800" cy="8128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4" name="TextBox 74"/>
          <p:cNvSpPr txBox="1"/>
          <p:nvPr/>
        </p:nvSpPr>
        <p:spPr>
          <a:xfrm>
            <a:off x="4209270" y="3916117"/>
            <a:ext cx="1299851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Behind-the-Scenes Content</a:t>
            </a:r>
          </a:p>
        </p:txBody>
      </p:sp>
      <p:grpSp>
        <p:nvGrpSpPr>
          <p:cNvPr id="75" name="Group 75"/>
          <p:cNvGrpSpPr/>
          <p:nvPr/>
        </p:nvGrpSpPr>
        <p:grpSpPr>
          <a:xfrm>
            <a:off x="5524531" y="2574265"/>
            <a:ext cx="125574" cy="125574"/>
            <a:chOff x="0" y="0"/>
            <a:chExt cx="812800" cy="8128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8" name="TextBox 78"/>
          <p:cNvSpPr txBox="1"/>
          <p:nvPr/>
        </p:nvSpPr>
        <p:spPr>
          <a:xfrm>
            <a:off x="5714139" y="2550697"/>
            <a:ext cx="822193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Educational or Explainer Videos</a:t>
            </a:r>
          </a:p>
        </p:txBody>
      </p:sp>
      <p:grpSp>
        <p:nvGrpSpPr>
          <p:cNvPr id="79" name="Group 79"/>
          <p:cNvGrpSpPr/>
          <p:nvPr/>
        </p:nvGrpSpPr>
        <p:grpSpPr>
          <a:xfrm>
            <a:off x="5524531" y="3051662"/>
            <a:ext cx="125574" cy="125574"/>
            <a:chOff x="0" y="0"/>
            <a:chExt cx="812800" cy="81280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82" name="TextBox 82"/>
          <p:cNvSpPr txBox="1"/>
          <p:nvPr/>
        </p:nvSpPr>
        <p:spPr>
          <a:xfrm>
            <a:off x="5714139" y="3028094"/>
            <a:ext cx="822193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Funny Skits or Comedy Shorts</a:t>
            </a:r>
          </a:p>
        </p:txBody>
      </p:sp>
      <p:grpSp>
        <p:nvGrpSpPr>
          <p:cNvPr id="83" name="Group 83"/>
          <p:cNvGrpSpPr/>
          <p:nvPr/>
        </p:nvGrpSpPr>
        <p:grpSpPr>
          <a:xfrm>
            <a:off x="5524531" y="3540923"/>
            <a:ext cx="125574" cy="125574"/>
            <a:chOff x="0" y="0"/>
            <a:chExt cx="812800" cy="81280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TextBox 8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86" name="TextBox 86"/>
          <p:cNvSpPr txBox="1"/>
          <p:nvPr/>
        </p:nvSpPr>
        <p:spPr>
          <a:xfrm>
            <a:off x="5714139" y="3517355"/>
            <a:ext cx="822193" cy="607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Motivational or Self-Improvement Content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3614491" y="4468772"/>
            <a:ext cx="1122020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1011767" y="8351716"/>
            <a:ext cx="5538555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VIDEO CHECKLIST</a:t>
            </a:r>
          </a:p>
        </p:txBody>
      </p:sp>
      <p:grpSp>
        <p:nvGrpSpPr>
          <p:cNvPr id="89" name="Group 89"/>
          <p:cNvGrpSpPr/>
          <p:nvPr/>
        </p:nvGrpSpPr>
        <p:grpSpPr>
          <a:xfrm>
            <a:off x="1067115" y="8732485"/>
            <a:ext cx="125574" cy="125574"/>
            <a:chOff x="0" y="0"/>
            <a:chExt cx="812800" cy="81280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TextBox 9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92" name="TextBox 92"/>
          <p:cNvSpPr txBox="1"/>
          <p:nvPr/>
        </p:nvSpPr>
        <p:spPr>
          <a:xfrm>
            <a:off x="1256723" y="8708916"/>
            <a:ext cx="1037529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Clear Video Title</a:t>
            </a:r>
          </a:p>
        </p:txBody>
      </p:sp>
      <p:grpSp>
        <p:nvGrpSpPr>
          <p:cNvPr id="93" name="Group 93"/>
          <p:cNvGrpSpPr/>
          <p:nvPr/>
        </p:nvGrpSpPr>
        <p:grpSpPr>
          <a:xfrm>
            <a:off x="1067115" y="8964389"/>
            <a:ext cx="125574" cy="125574"/>
            <a:chOff x="0" y="0"/>
            <a:chExt cx="812800" cy="81280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TextBox 9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96" name="TextBox 96"/>
          <p:cNvSpPr txBox="1"/>
          <p:nvPr/>
        </p:nvSpPr>
        <p:spPr>
          <a:xfrm>
            <a:off x="1256723" y="8940821"/>
            <a:ext cx="1340133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Compelling Thumbnail</a:t>
            </a:r>
          </a:p>
        </p:txBody>
      </p:sp>
      <p:grpSp>
        <p:nvGrpSpPr>
          <p:cNvPr id="97" name="Group 97"/>
          <p:cNvGrpSpPr/>
          <p:nvPr/>
        </p:nvGrpSpPr>
        <p:grpSpPr>
          <a:xfrm>
            <a:off x="1067115" y="9196293"/>
            <a:ext cx="125574" cy="125574"/>
            <a:chOff x="0" y="0"/>
            <a:chExt cx="812800" cy="81280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TextBox 9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00" name="TextBox 100"/>
          <p:cNvSpPr txBox="1"/>
          <p:nvPr/>
        </p:nvSpPr>
        <p:spPr>
          <a:xfrm>
            <a:off x="1256723" y="9172725"/>
            <a:ext cx="1264986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Strong Hook (First 10 Seconds)</a:t>
            </a:r>
          </a:p>
        </p:txBody>
      </p:sp>
      <p:grpSp>
        <p:nvGrpSpPr>
          <p:cNvPr id="101" name="Group 101"/>
          <p:cNvGrpSpPr/>
          <p:nvPr/>
        </p:nvGrpSpPr>
        <p:grpSpPr>
          <a:xfrm>
            <a:off x="2659644" y="8740969"/>
            <a:ext cx="125574" cy="125574"/>
            <a:chOff x="0" y="0"/>
            <a:chExt cx="812800" cy="81280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TextBox 10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04" name="TextBox 104"/>
          <p:cNvSpPr txBox="1"/>
          <p:nvPr/>
        </p:nvSpPr>
        <p:spPr>
          <a:xfrm>
            <a:off x="2849251" y="8717401"/>
            <a:ext cx="1309976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Script or Outline Ready</a:t>
            </a:r>
          </a:p>
        </p:txBody>
      </p:sp>
      <p:grpSp>
        <p:nvGrpSpPr>
          <p:cNvPr id="105" name="Group 105"/>
          <p:cNvGrpSpPr/>
          <p:nvPr/>
        </p:nvGrpSpPr>
        <p:grpSpPr>
          <a:xfrm>
            <a:off x="2659644" y="8972873"/>
            <a:ext cx="125574" cy="125574"/>
            <a:chOff x="0" y="0"/>
            <a:chExt cx="812800" cy="812800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TextBox 10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08" name="TextBox 108"/>
          <p:cNvSpPr txBox="1"/>
          <p:nvPr/>
        </p:nvSpPr>
        <p:spPr>
          <a:xfrm>
            <a:off x="2849251" y="8949305"/>
            <a:ext cx="1638262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Good Lighting &amp; Audio Setup</a:t>
            </a:r>
          </a:p>
        </p:txBody>
      </p:sp>
      <p:grpSp>
        <p:nvGrpSpPr>
          <p:cNvPr id="109" name="Group 109"/>
          <p:cNvGrpSpPr/>
          <p:nvPr/>
        </p:nvGrpSpPr>
        <p:grpSpPr>
          <a:xfrm>
            <a:off x="2659644" y="9204777"/>
            <a:ext cx="125574" cy="125574"/>
            <a:chOff x="0" y="0"/>
            <a:chExt cx="812800" cy="81280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TextBox 11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12" name="TextBox 112"/>
          <p:cNvSpPr txBox="1"/>
          <p:nvPr/>
        </p:nvSpPr>
        <p:spPr>
          <a:xfrm>
            <a:off x="2849251" y="9181209"/>
            <a:ext cx="1264986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Engagement Prompts</a:t>
            </a:r>
          </a:p>
        </p:txBody>
      </p:sp>
      <p:grpSp>
        <p:nvGrpSpPr>
          <p:cNvPr id="113" name="Group 113"/>
          <p:cNvGrpSpPr/>
          <p:nvPr/>
        </p:nvGrpSpPr>
        <p:grpSpPr>
          <a:xfrm>
            <a:off x="4546904" y="8743797"/>
            <a:ext cx="125574" cy="125574"/>
            <a:chOff x="0" y="0"/>
            <a:chExt cx="812800" cy="812800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TextBox 11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16" name="TextBox 116"/>
          <p:cNvSpPr txBox="1"/>
          <p:nvPr/>
        </p:nvSpPr>
        <p:spPr>
          <a:xfrm>
            <a:off x="4736511" y="8720229"/>
            <a:ext cx="1758462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Smooth Editing &amp; Pacing</a:t>
            </a:r>
          </a:p>
        </p:txBody>
      </p:sp>
      <p:grpSp>
        <p:nvGrpSpPr>
          <p:cNvPr id="117" name="Group 117"/>
          <p:cNvGrpSpPr/>
          <p:nvPr/>
        </p:nvGrpSpPr>
        <p:grpSpPr>
          <a:xfrm>
            <a:off x="4546904" y="8975701"/>
            <a:ext cx="125574" cy="125574"/>
            <a:chOff x="0" y="0"/>
            <a:chExt cx="812800" cy="812800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TextBox 11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20" name="TextBox 120"/>
          <p:cNvSpPr txBox="1"/>
          <p:nvPr/>
        </p:nvSpPr>
        <p:spPr>
          <a:xfrm>
            <a:off x="4736511" y="8952133"/>
            <a:ext cx="1638262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End Screen &amp; Call-to-Action</a:t>
            </a:r>
          </a:p>
        </p:txBody>
      </p:sp>
      <p:grpSp>
        <p:nvGrpSpPr>
          <p:cNvPr id="121" name="Group 121"/>
          <p:cNvGrpSpPr/>
          <p:nvPr/>
        </p:nvGrpSpPr>
        <p:grpSpPr>
          <a:xfrm>
            <a:off x="4546904" y="9207606"/>
            <a:ext cx="125574" cy="125574"/>
            <a:chOff x="0" y="0"/>
            <a:chExt cx="812800" cy="81280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TextBox 12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24" name="TextBox 124"/>
          <p:cNvSpPr txBox="1"/>
          <p:nvPr/>
        </p:nvSpPr>
        <p:spPr>
          <a:xfrm>
            <a:off x="4736511" y="9184037"/>
            <a:ext cx="1402714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SEO-Optimized Description &amp; Tags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YOUTUBE POSTING PLAN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911247" y="2648306"/>
          <a:ext cx="5759274" cy="7118878"/>
        </p:xfrm>
        <a:graphic>
          <a:graphicData uri="http://schemas.openxmlformats.org/drawingml/2006/table">
            <a:tbl>
              <a:tblPr/>
              <a:tblGrid>
                <a:gridCol w="558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3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5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08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325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DATE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VIDEO IDEA(S)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TITLE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DESCRIPTION SHOULD MENTION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LENGTH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00531" y="2339500"/>
            <a:ext cx="1048919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384629" y="2339500"/>
            <a:ext cx="841421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YOUTUBE POSTING PLAN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911247" y="2648306"/>
          <a:ext cx="5759274" cy="7118878"/>
        </p:xfrm>
        <a:graphic>
          <a:graphicData uri="http://schemas.openxmlformats.org/drawingml/2006/table">
            <a:tbl>
              <a:tblPr/>
              <a:tblGrid>
                <a:gridCol w="5587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3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7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5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408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325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DATE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VIDEO IDEA(S)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TITLE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DESCRIPTION SHOULD MENTION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LENGTH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00531" y="2339499"/>
            <a:ext cx="1125119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384629" y="2339499"/>
            <a:ext cx="1146223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301851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X (TWITTER) STRATEGY</a:t>
            </a:r>
          </a:p>
        </p:txBody>
      </p:sp>
      <p:sp>
        <p:nvSpPr>
          <p:cNvPr id="4" name="AutoShape 4"/>
          <p:cNvSpPr/>
          <p:nvPr/>
        </p:nvSpPr>
        <p:spPr>
          <a:xfrm>
            <a:off x="951800" y="2223206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951800" y="2027880"/>
            <a:ext cx="1670736" cy="159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42"/>
              </a:lnSpc>
            </a:pPr>
            <a:r>
              <a:rPr lang="en-US" sz="958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AutoShape 6"/>
          <p:cNvSpPr/>
          <p:nvPr/>
        </p:nvSpPr>
        <p:spPr>
          <a:xfrm>
            <a:off x="951800" y="2531915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951800" y="2842452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951800" y="3182109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9"/>
          <p:cNvGrpSpPr/>
          <p:nvPr/>
        </p:nvGrpSpPr>
        <p:grpSpPr>
          <a:xfrm>
            <a:off x="951800" y="2619593"/>
            <a:ext cx="135182" cy="135182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951800" y="2932717"/>
            <a:ext cx="135182" cy="135182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51800" y="3283486"/>
            <a:ext cx="135182" cy="135182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3811075" y="2610691"/>
            <a:ext cx="136347" cy="152984"/>
          </a:xfrm>
          <a:custGeom>
            <a:avLst/>
            <a:gdLst/>
            <a:ahLst/>
            <a:cxnLst/>
            <a:rect l="l" t="t" r="r" b="b"/>
            <a:pathLst>
              <a:path w="136347" h="152984">
                <a:moveTo>
                  <a:pt x="0" y="0"/>
                </a:moveTo>
                <a:lnTo>
                  <a:pt x="136347" y="0"/>
                </a:lnTo>
                <a:lnTo>
                  <a:pt x="136347" y="152984"/>
                </a:lnTo>
                <a:lnTo>
                  <a:pt x="0" y="1529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3811075" y="2935788"/>
            <a:ext cx="136347" cy="152984"/>
          </a:xfrm>
          <a:custGeom>
            <a:avLst/>
            <a:gdLst/>
            <a:ahLst/>
            <a:cxnLst/>
            <a:rect l="l" t="t" r="r" b="b"/>
            <a:pathLst>
              <a:path w="136347" h="152984">
                <a:moveTo>
                  <a:pt x="0" y="0"/>
                </a:moveTo>
                <a:lnTo>
                  <a:pt x="136347" y="0"/>
                </a:lnTo>
                <a:lnTo>
                  <a:pt x="136347" y="152984"/>
                </a:lnTo>
                <a:lnTo>
                  <a:pt x="0" y="1529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3811075" y="3274585"/>
            <a:ext cx="136347" cy="152984"/>
          </a:xfrm>
          <a:custGeom>
            <a:avLst/>
            <a:gdLst/>
            <a:ahLst/>
            <a:cxnLst/>
            <a:rect l="l" t="t" r="r" b="b"/>
            <a:pathLst>
              <a:path w="136347" h="152984">
                <a:moveTo>
                  <a:pt x="0" y="0"/>
                </a:moveTo>
                <a:lnTo>
                  <a:pt x="136347" y="0"/>
                </a:lnTo>
                <a:lnTo>
                  <a:pt x="136347" y="152984"/>
                </a:lnTo>
                <a:lnTo>
                  <a:pt x="0" y="15298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TextBox 21"/>
          <p:cNvSpPr txBox="1"/>
          <p:nvPr/>
        </p:nvSpPr>
        <p:spPr>
          <a:xfrm>
            <a:off x="951800" y="2336590"/>
            <a:ext cx="2859275" cy="159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2"/>
              </a:lnSpc>
            </a:pPr>
            <a:r>
              <a:rPr lang="en-US" sz="95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X GOALS THIS MONTH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3811075" y="2336590"/>
            <a:ext cx="2859275" cy="159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2"/>
              </a:lnSpc>
            </a:pPr>
            <a:r>
              <a:rPr lang="en-US" sz="95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QUANTIFY</a:t>
            </a:r>
          </a:p>
        </p:txBody>
      </p:sp>
      <p:grpSp>
        <p:nvGrpSpPr>
          <p:cNvPr id="23" name="Group 23"/>
          <p:cNvGrpSpPr/>
          <p:nvPr/>
        </p:nvGrpSpPr>
        <p:grpSpPr>
          <a:xfrm>
            <a:off x="900531" y="4113898"/>
            <a:ext cx="3904896" cy="1222272"/>
            <a:chOff x="0" y="0"/>
            <a:chExt cx="1419542" cy="444331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419542" cy="444331"/>
            </a:xfrm>
            <a:custGeom>
              <a:avLst/>
              <a:gdLst/>
              <a:ahLst/>
              <a:cxnLst/>
              <a:rect l="l" t="t" r="r" b="b"/>
              <a:pathLst>
                <a:path w="1419542" h="444331">
                  <a:moveTo>
                    <a:pt x="0" y="0"/>
                  </a:moveTo>
                  <a:lnTo>
                    <a:pt x="1419542" y="0"/>
                  </a:lnTo>
                  <a:lnTo>
                    <a:pt x="1419542" y="444331"/>
                  </a:lnTo>
                  <a:lnTo>
                    <a:pt x="0" y="44433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19050"/>
              <a:ext cx="1419542" cy="463381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4873933" y="4113898"/>
            <a:ext cx="1745148" cy="1222272"/>
            <a:chOff x="0" y="0"/>
            <a:chExt cx="634411" cy="444331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634411" cy="444331"/>
            </a:xfrm>
            <a:custGeom>
              <a:avLst/>
              <a:gdLst/>
              <a:ahLst/>
              <a:cxnLst/>
              <a:rect l="l" t="t" r="r" b="b"/>
              <a:pathLst>
                <a:path w="634411" h="444331">
                  <a:moveTo>
                    <a:pt x="0" y="0"/>
                  </a:moveTo>
                  <a:lnTo>
                    <a:pt x="634411" y="0"/>
                  </a:lnTo>
                  <a:lnTo>
                    <a:pt x="634411" y="444331"/>
                  </a:lnTo>
                  <a:lnTo>
                    <a:pt x="0" y="444331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19050"/>
              <a:ext cx="634411" cy="463381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900531" y="5381054"/>
            <a:ext cx="3904896" cy="159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2"/>
              </a:lnSpc>
            </a:pPr>
            <a:r>
              <a:rPr lang="en-US" sz="95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X BANNER (1500 X 500)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4873933" y="5381054"/>
            <a:ext cx="1745148" cy="159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42"/>
              </a:lnSpc>
            </a:pPr>
            <a:r>
              <a:rPr lang="en-US" sz="95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AVATAR (400 X 400)</a:t>
            </a:r>
          </a:p>
        </p:txBody>
      </p:sp>
      <p:sp>
        <p:nvSpPr>
          <p:cNvPr id="31" name="AutoShape 31"/>
          <p:cNvSpPr/>
          <p:nvPr/>
        </p:nvSpPr>
        <p:spPr>
          <a:xfrm>
            <a:off x="951800" y="3520045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2" name="AutoShape 32"/>
          <p:cNvSpPr/>
          <p:nvPr/>
        </p:nvSpPr>
        <p:spPr>
          <a:xfrm>
            <a:off x="900531" y="5626917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3" name="AutoShape 33"/>
          <p:cNvSpPr/>
          <p:nvPr/>
        </p:nvSpPr>
        <p:spPr>
          <a:xfrm>
            <a:off x="900531" y="6538816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Box 34"/>
          <p:cNvSpPr txBox="1"/>
          <p:nvPr/>
        </p:nvSpPr>
        <p:spPr>
          <a:xfrm>
            <a:off x="900531" y="5644480"/>
            <a:ext cx="5718549" cy="159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42"/>
              </a:lnSpc>
            </a:pPr>
            <a:r>
              <a:rPr lang="en-US" sz="958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BIO TO READ (160 CHARACTERS):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900531" y="6585831"/>
            <a:ext cx="2859275" cy="159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42"/>
              </a:lnSpc>
            </a:pPr>
            <a:r>
              <a:rPr lang="en-US" sz="958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HOW OFTEN TO TWEET: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3759806" y="6585831"/>
            <a:ext cx="2859275" cy="159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42"/>
              </a:lnSpc>
            </a:pPr>
            <a:r>
              <a:rPr lang="en-US" sz="958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 MONTHLY POSTS NEEDED:</a:t>
            </a:r>
          </a:p>
        </p:txBody>
      </p:sp>
      <p:sp>
        <p:nvSpPr>
          <p:cNvPr id="37" name="AutoShape 37"/>
          <p:cNvSpPr/>
          <p:nvPr/>
        </p:nvSpPr>
        <p:spPr>
          <a:xfrm>
            <a:off x="900531" y="6810992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Box 38"/>
          <p:cNvSpPr txBox="1"/>
          <p:nvPr/>
        </p:nvSpPr>
        <p:spPr>
          <a:xfrm>
            <a:off x="900531" y="6860443"/>
            <a:ext cx="2859275" cy="159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42"/>
              </a:lnSpc>
            </a:pPr>
            <a:r>
              <a:rPr lang="en-US" sz="958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CURRENT # FOLLOWERS: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3759806" y="6860443"/>
            <a:ext cx="2859275" cy="159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42"/>
              </a:lnSpc>
            </a:pPr>
            <a:r>
              <a:rPr lang="en-US" sz="958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INCREASE OVER LAST MONTH:</a:t>
            </a:r>
          </a:p>
        </p:txBody>
      </p:sp>
      <p:sp>
        <p:nvSpPr>
          <p:cNvPr id="40" name="AutoShape 40"/>
          <p:cNvSpPr/>
          <p:nvPr/>
        </p:nvSpPr>
        <p:spPr>
          <a:xfrm>
            <a:off x="900531" y="7083168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1" name="TextBox 41"/>
          <p:cNvSpPr txBox="1"/>
          <p:nvPr/>
        </p:nvSpPr>
        <p:spPr>
          <a:xfrm>
            <a:off x="900531" y="7114352"/>
            <a:ext cx="2859275" cy="159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42"/>
              </a:lnSpc>
            </a:pPr>
            <a:r>
              <a:rPr lang="en-US" sz="958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POPULAR TWITTER PROFILES TO FOLLOW:</a:t>
            </a:r>
          </a:p>
        </p:txBody>
      </p:sp>
      <p:sp>
        <p:nvSpPr>
          <p:cNvPr id="42" name="AutoShape 42"/>
          <p:cNvSpPr/>
          <p:nvPr/>
        </p:nvSpPr>
        <p:spPr>
          <a:xfrm>
            <a:off x="900531" y="7573636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3" name="AutoShape 43"/>
          <p:cNvSpPr/>
          <p:nvPr/>
        </p:nvSpPr>
        <p:spPr>
          <a:xfrm>
            <a:off x="900531" y="7913293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44" name="Group 44"/>
          <p:cNvGrpSpPr/>
          <p:nvPr/>
        </p:nvGrpSpPr>
        <p:grpSpPr>
          <a:xfrm>
            <a:off x="900531" y="7350777"/>
            <a:ext cx="135182" cy="135182"/>
            <a:chOff x="0" y="0"/>
            <a:chExt cx="812800" cy="8128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900531" y="7663901"/>
            <a:ext cx="135182" cy="135182"/>
            <a:chOff x="0" y="0"/>
            <a:chExt cx="812800" cy="81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3760971" y="7350777"/>
            <a:ext cx="135182" cy="135182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3760971" y="7663901"/>
            <a:ext cx="135182" cy="135182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6" name="TextBox 56"/>
          <p:cNvSpPr txBox="1"/>
          <p:nvPr/>
        </p:nvSpPr>
        <p:spPr>
          <a:xfrm>
            <a:off x="900531" y="8290638"/>
            <a:ext cx="4845976" cy="159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42"/>
              </a:lnSpc>
            </a:pPr>
            <a:r>
              <a:rPr lang="en-US" sz="958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HASHTAGS TO USE REGULARLY</a:t>
            </a:r>
          </a:p>
        </p:txBody>
      </p:sp>
      <p:sp>
        <p:nvSpPr>
          <p:cNvPr id="57" name="AutoShape 57"/>
          <p:cNvSpPr/>
          <p:nvPr/>
        </p:nvSpPr>
        <p:spPr>
          <a:xfrm>
            <a:off x="900531" y="8222920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58" name="Group 58"/>
          <p:cNvGrpSpPr/>
          <p:nvPr/>
        </p:nvGrpSpPr>
        <p:grpSpPr>
          <a:xfrm>
            <a:off x="900531" y="8000061"/>
            <a:ext cx="135182" cy="135182"/>
            <a:chOff x="0" y="0"/>
            <a:chExt cx="812800" cy="8128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3760971" y="8000061"/>
            <a:ext cx="135182" cy="135182"/>
            <a:chOff x="0" y="0"/>
            <a:chExt cx="812800" cy="8128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64" name="AutoShape 64"/>
          <p:cNvSpPr/>
          <p:nvPr/>
        </p:nvSpPr>
        <p:spPr>
          <a:xfrm>
            <a:off x="901696" y="8745660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5" name="AutoShape 65"/>
          <p:cNvSpPr/>
          <p:nvPr/>
        </p:nvSpPr>
        <p:spPr>
          <a:xfrm>
            <a:off x="901696" y="9085317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66" name="Group 66"/>
          <p:cNvGrpSpPr/>
          <p:nvPr/>
        </p:nvGrpSpPr>
        <p:grpSpPr>
          <a:xfrm>
            <a:off x="901696" y="8522801"/>
            <a:ext cx="135182" cy="135182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901696" y="8835925"/>
            <a:ext cx="135182" cy="135182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3762136" y="8522801"/>
            <a:ext cx="135182" cy="135182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3762136" y="8835925"/>
            <a:ext cx="135182" cy="135182"/>
            <a:chOff x="0" y="0"/>
            <a:chExt cx="812800" cy="8128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8" name="AutoShape 78"/>
          <p:cNvSpPr/>
          <p:nvPr/>
        </p:nvSpPr>
        <p:spPr>
          <a:xfrm>
            <a:off x="900531" y="9421476"/>
            <a:ext cx="5718549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79" name="Group 79"/>
          <p:cNvGrpSpPr/>
          <p:nvPr/>
        </p:nvGrpSpPr>
        <p:grpSpPr>
          <a:xfrm>
            <a:off x="900531" y="9172084"/>
            <a:ext cx="135182" cy="135182"/>
            <a:chOff x="0" y="0"/>
            <a:chExt cx="812800" cy="81280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3760971" y="9172084"/>
            <a:ext cx="135182" cy="135182"/>
            <a:chOff x="0" y="0"/>
            <a:chExt cx="812800" cy="81280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TextBox 8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X (TWITTER) CONTENT PLAN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039746" y="2372593"/>
            <a:ext cx="125574" cy="125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39746" y="2675858"/>
            <a:ext cx="125574" cy="125574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39746" y="2984121"/>
            <a:ext cx="125574" cy="125574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aphicFrame>
        <p:nvGraphicFramePr>
          <p:cNvPr id="13" name="Table 13"/>
          <p:cNvGraphicFramePr>
            <a:graphicFrameLocks noGrp="1"/>
          </p:cNvGraphicFramePr>
          <p:nvPr/>
        </p:nvGraphicFramePr>
        <p:xfrm>
          <a:off x="900531" y="4739616"/>
          <a:ext cx="5769991" cy="5027579"/>
        </p:xfrm>
        <a:graphic>
          <a:graphicData uri="http://schemas.openxmlformats.org/drawingml/2006/table">
            <a:tbl>
              <a:tblPr/>
              <a:tblGrid>
                <a:gridCol w="15192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2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377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5519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INSPIRATION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HAPPENING THIS MONTH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TWEETING IDEAS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0841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CURRENT EVENTS / NEWS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0841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TRENDING ON TWITTER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0841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MOVIES / MUSIC / TV PREMIERES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934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RETWEETS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0841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PHOTOS / VIDEOS / MEMES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4934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BUSINESS-RELATED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4"/>
          <p:cNvSpPr txBox="1"/>
          <p:nvPr/>
        </p:nvSpPr>
        <p:spPr>
          <a:xfrm>
            <a:off x="756209" y="1965315"/>
            <a:ext cx="6049670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POPULAR TWITTER CONTENT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29354" y="2349025"/>
            <a:ext cx="1194922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Hot Takes &amp; Opinions on Trending Topics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229354" y="2652290"/>
            <a:ext cx="1079081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Funny or Relatable Memes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229354" y="2960553"/>
            <a:ext cx="1424599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Short, Insightful Threads (a.k.a. “Tweetstorms”)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00531" y="4497045"/>
            <a:ext cx="953507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669840" y="4497046"/>
            <a:ext cx="1021277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  <p:grpSp>
        <p:nvGrpSpPr>
          <p:cNvPr id="20" name="Group 20"/>
          <p:cNvGrpSpPr/>
          <p:nvPr/>
        </p:nvGrpSpPr>
        <p:grpSpPr>
          <a:xfrm>
            <a:off x="1039746" y="3300868"/>
            <a:ext cx="125574" cy="125574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1229354" y="3277300"/>
            <a:ext cx="1194922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Breaking News or Live Reactions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1039746" y="3609131"/>
            <a:ext cx="125574" cy="125574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229354" y="3585563"/>
            <a:ext cx="1194922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Behind-the-Scenes Content (personal or professional)</a:t>
            </a:r>
          </a:p>
        </p:txBody>
      </p:sp>
      <p:grpSp>
        <p:nvGrpSpPr>
          <p:cNvPr id="28" name="Group 28"/>
          <p:cNvGrpSpPr/>
          <p:nvPr/>
        </p:nvGrpSpPr>
        <p:grpSpPr>
          <a:xfrm>
            <a:off x="2610038" y="2377111"/>
            <a:ext cx="125574" cy="125574"/>
            <a:chOff x="0" y="0"/>
            <a:chExt cx="812800" cy="812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2799645" y="2353543"/>
            <a:ext cx="1307744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Quotes (motivational, funny, or controversial)</a:t>
            </a:r>
          </a:p>
        </p:txBody>
      </p:sp>
      <p:grpSp>
        <p:nvGrpSpPr>
          <p:cNvPr id="32" name="Group 32"/>
          <p:cNvGrpSpPr/>
          <p:nvPr/>
        </p:nvGrpSpPr>
        <p:grpSpPr>
          <a:xfrm>
            <a:off x="2610038" y="2680616"/>
            <a:ext cx="125574" cy="125574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2799645" y="2657048"/>
            <a:ext cx="1194922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Polls and “This or That” Questions</a:t>
            </a:r>
          </a:p>
        </p:txBody>
      </p:sp>
      <p:grpSp>
        <p:nvGrpSpPr>
          <p:cNvPr id="36" name="Group 36"/>
          <p:cNvGrpSpPr/>
          <p:nvPr/>
        </p:nvGrpSpPr>
        <p:grpSpPr>
          <a:xfrm>
            <a:off x="2610038" y="2972808"/>
            <a:ext cx="125574" cy="125574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2799645" y="2949240"/>
            <a:ext cx="1194922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GIF Reactions or Memes in Replies</a:t>
            </a:r>
          </a:p>
        </p:txBody>
      </p:sp>
      <p:grpSp>
        <p:nvGrpSpPr>
          <p:cNvPr id="40" name="Group 40"/>
          <p:cNvGrpSpPr/>
          <p:nvPr/>
        </p:nvGrpSpPr>
        <p:grpSpPr>
          <a:xfrm>
            <a:off x="2610038" y="3283900"/>
            <a:ext cx="125574" cy="125574"/>
            <a:chOff x="0" y="0"/>
            <a:chExt cx="812800" cy="8128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2799645" y="3260331"/>
            <a:ext cx="1194922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User-Generated Content &amp; Retweets</a:t>
            </a:r>
          </a:p>
        </p:txBody>
      </p:sp>
      <p:grpSp>
        <p:nvGrpSpPr>
          <p:cNvPr id="44" name="Group 44"/>
          <p:cNvGrpSpPr/>
          <p:nvPr/>
        </p:nvGrpSpPr>
        <p:grpSpPr>
          <a:xfrm>
            <a:off x="2610038" y="3609131"/>
            <a:ext cx="125574" cy="125574"/>
            <a:chOff x="0" y="0"/>
            <a:chExt cx="812800" cy="8128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7" name="TextBox 47"/>
          <p:cNvSpPr txBox="1"/>
          <p:nvPr/>
        </p:nvSpPr>
        <p:spPr>
          <a:xfrm>
            <a:off x="2799645" y="3585563"/>
            <a:ext cx="1251333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Tweeting Viral TikToks or Reels with Commentary</a:t>
            </a:r>
          </a:p>
        </p:txBody>
      </p:sp>
      <p:grpSp>
        <p:nvGrpSpPr>
          <p:cNvPr id="48" name="Group 48"/>
          <p:cNvGrpSpPr/>
          <p:nvPr/>
        </p:nvGrpSpPr>
        <p:grpSpPr>
          <a:xfrm>
            <a:off x="4141327" y="2377111"/>
            <a:ext cx="125574" cy="125574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1" name="TextBox 51"/>
          <p:cNvSpPr txBox="1"/>
          <p:nvPr/>
        </p:nvSpPr>
        <p:spPr>
          <a:xfrm>
            <a:off x="4330934" y="2353543"/>
            <a:ext cx="1187871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"Did You Know?" Facts or Trivia</a:t>
            </a:r>
          </a:p>
        </p:txBody>
      </p:sp>
      <p:grpSp>
        <p:nvGrpSpPr>
          <p:cNvPr id="52" name="Group 52"/>
          <p:cNvGrpSpPr/>
          <p:nvPr/>
        </p:nvGrpSpPr>
        <p:grpSpPr>
          <a:xfrm>
            <a:off x="4141327" y="2685134"/>
            <a:ext cx="125574" cy="125574"/>
            <a:chOff x="0" y="0"/>
            <a:chExt cx="812800" cy="8128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5" name="TextBox 55"/>
          <p:cNvSpPr txBox="1"/>
          <p:nvPr/>
        </p:nvSpPr>
        <p:spPr>
          <a:xfrm>
            <a:off x="4330934" y="2661566"/>
            <a:ext cx="1187871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Before and After Transformations</a:t>
            </a:r>
          </a:p>
        </p:txBody>
      </p:sp>
      <p:grpSp>
        <p:nvGrpSpPr>
          <p:cNvPr id="56" name="Group 56"/>
          <p:cNvGrpSpPr/>
          <p:nvPr/>
        </p:nvGrpSpPr>
        <p:grpSpPr>
          <a:xfrm>
            <a:off x="4141327" y="3001881"/>
            <a:ext cx="125574" cy="125574"/>
            <a:chOff x="0" y="0"/>
            <a:chExt cx="812800" cy="8128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9" name="TextBox 59"/>
          <p:cNvSpPr txBox="1"/>
          <p:nvPr/>
        </p:nvSpPr>
        <p:spPr>
          <a:xfrm>
            <a:off x="4330934" y="2978313"/>
            <a:ext cx="955175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Call-to-Actions (e.g., “Drop your goals below 👇”)</a:t>
            </a:r>
          </a:p>
        </p:txBody>
      </p:sp>
      <p:grpSp>
        <p:nvGrpSpPr>
          <p:cNvPr id="60" name="Group 60"/>
          <p:cNvGrpSpPr/>
          <p:nvPr/>
        </p:nvGrpSpPr>
        <p:grpSpPr>
          <a:xfrm>
            <a:off x="4141327" y="3471346"/>
            <a:ext cx="125574" cy="125574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63" name="TextBox 63"/>
          <p:cNvSpPr txBox="1"/>
          <p:nvPr/>
        </p:nvSpPr>
        <p:spPr>
          <a:xfrm>
            <a:off x="4330934" y="3447778"/>
            <a:ext cx="1021277" cy="607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Screenshots from Other Platforms (funny DMs, Reddit, etc.)</a:t>
            </a:r>
          </a:p>
        </p:txBody>
      </p:sp>
      <p:grpSp>
        <p:nvGrpSpPr>
          <p:cNvPr id="64" name="Group 64"/>
          <p:cNvGrpSpPr/>
          <p:nvPr/>
        </p:nvGrpSpPr>
        <p:grpSpPr>
          <a:xfrm>
            <a:off x="5420086" y="2381629"/>
            <a:ext cx="125574" cy="125574"/>
            <a:chOff x="0" y="0"/>
            <a:chExt cx="812800" cy="8128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67" name="TextBox 67"/>
          <p:cNvSpPr txBox="1"/>
          <p:nvPr/>
        </p:nvSpPr>
        <p:spPr>
          <a:xfrm>
            <a:off x="5609693" y="2358061"/>
            <a:ext cx="940628" cy="607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Engaging Questions (e.g., “What’s a hill you’ll die on?”)</a:t>
            </a:r>
          </a:p>
        </p:txBody>
      </p:sp>
      <p:grpSp>
        <p:nvGrpSpPr>
          <p:cNvPr id="68" name="Group 68"/>
          <p:cNvGrpSpPr/>
          <p:nvPr/>
        </p:nvGrpSpPr>
        <p:grpSpPr>
          <a:xfrm>
            <a:off x="5420086" y="3020886"/>
            <a:ext cx="125574" cy="125574"/>
            <a:chOff x="0" y="0"/>
            <a:chExt cx="812800" cy="8128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1" name="TextBox 71"/>
          <p:cNvSpPr txBox="1"/>
          <p:nvPr/>
        </p:nvSpPr>
        <p:spPr>
          <a:xfrm>
            <a:off x="5609693" y="2997318"/>
            <a:ext cx="940628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Giveaways or Contests</a:t>
            </a:r>
          </a:p>
        </p:txBody>
      </p:sp>
      <p:grpSp>
        <p:nvGrpSpPr>
          <p:cNvPr id="72" name="Group 72"/>
          <p:cNvGrpSpPr/>
          <p:nvPr/>
        </p:nvGrpSpPr>
        <p:grpSpPr>
          <a:xfrm>
            <a:off x="5420086" y="3329149"/>
            <a:ext cx="125574" cy="125574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5" name="TextBox 75"/>
          <p:cNvSpPr txBox="1"/>
          <p:nvPr/>
        </p:nvSpPr>
        <p:spPr>
          <a:xfrm>
            <a:off x="5609693" y="3305581"/>
            <a:ext cx="940628" cy="454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Thought-Provoking One-Liners</a:t>
            </a:r>
          </a:p>
        </p:txBody>
      </p:sp>
      <p:grpSp>
        <p:nvGrpSpPr>
          <p:cNvPr id="76" name="Group 76"/>
          <p:cNvGrpSpPr/>
          <p:nvPr/>
        </p:nvGrpSpPr>
        <p:grpSpPr>
          <a:xfrm>
            <a:off x="5420086" y="3790130"/>
            <a:ext cx="125574" cy="125574"/>
            <a:chOff x="0" y="0"/>
            <a:chExt cx="812800" cy="8128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TextBox 7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9" name="TextBox 79"/>
          <p:cNvSpPr txBox="1"/>
          <p:nvPr/>
        </p:nvSpPr>
        <p:spPr>
          <a:xfrm>
            <a:off x="5609693" y="3766561"/>
            <a:ext cx="940628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Personal Wins or Milestones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X (TWITTER) TWEETING PLAN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916530" y="2576410"/>
          <a:ext cx="5753992" cy="7190780"/>
        </p:xfrm>
        <a:graphic>
          <a:graphicData uri="http://schemas.openxmlformats.org/drawingml/2006/table">
            <a:tbl>
              <a:tblPr/>
              <a:tblGrid>
                <a:gridCol w="514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1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4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5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831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DATE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TWEET IDEA(S)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PRIMARY HASHTAG(S)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IMAGE NEEDED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POLL?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EMOJIS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00531" y="2339500"/>
            <a:ext cx="1506119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557816" y="2339499"/>
            <a:ext cx="1506119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X (TWITTER) TWEETING PLAN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916530" y="2576410"/>
          <a:ext cx="5753992" cy="7190780"/>
        </p:xfrm>
        <a:graphic>
          <a:graphicData uri="http://schemas.openxmlformats.org/drawingml/2006/table">
            <a:tbl>
              <a:tblPr/>
              <a:tblGrid>
                <a:gridCol w="514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14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45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57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831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DATE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TWEET IDEA(S)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PRIMARY HASHTAG(S)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IMAGE NEEDED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POLL?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EMOJIS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2538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00531" y="2339500"/>
            <a:ext cx="1353719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557816" y="2339499"/>
            <a:ext cx="1744436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781024" y="1276144"/>
            <a:ext cx="4000040" cy="688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SUCCESS TRACKER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220159"/>
              </p:ext>
            </p:extLst>
          </p:nvPr>
        </p:nvGraphicFramePr>
        <p:xfrm>
          <a:off x="900531" y="2590422"/>
          <a:ext cx="5773318" cy="1457845"/>
        </p:xfrm>
        <a:graphic>
          <a:graphicData uri="http://schemas.openxmlformats.org/drawingml/2006/table">
            <a:tbl>
              <a:tblPr/>
              <a:tblGrid>
                <a:gridCol w="7529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1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6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14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56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29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61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8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7585"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# FOLLOWERS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+ / - PREV MONTH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5 MOST POPULAR POSTS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TRAFFIC GENERATED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052">
                <a:tc rowSpan="5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FACEBOOK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052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FACEBOOK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052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FACEBOOK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052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FACEBOOK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052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FACEBOOK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5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00531" y="2339500"/>
            <a:ext cx="1277519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736540" y="2339500"/>
            <a:ext cx="1430939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5174328" y="2754451"/>
            <a:ext cx="165263" cy="144605"/>
            <a:chOff x="0" y="0"/>
            <a:chExt cx="812800" cy="711200"/>
          </a:xfrm>
        </p:grpSpPr>
        <p:sp>
          <p:nvSpPr>
            <p:cNvPr id="8" name="Freeform 8"/>
            <p:cNvSpPr/>
            <p:nvPr/>
          </p:nvSpPr>
          <p:spPr>
            <a:xfrm>
              <a:off x="-33680" y="-8369"/>
              <a:ext cx="854946" cy="719569"/>
            </a:xfrm>
            <a:custGeom>
              <a:avLst/>
              <a:gdLst/>
              <a:ahLst/>
              <a:cxnLst/>
              <a:rect l="l" t="t" r="r" b="b"/>
              <a:pathLst>
                <a:path w="854946" h="719569">
                  <a:moveTo>
                    <a:pt x="65903" y="121927"/>
                  </a:moveTo>
                  <a:cubicBezTo>
                    <a:pt x="0" y="230500"/>
                    <a:pt x="46429" y="336178"/>
                    <a:pt x="104776" y="392266"/>
                  </a:cubicBezTo>
                  <a:lnTo>
                    <a:pt x="445927" y="719569"/>
                  </a:lnTo>
                  <a:lnTo>
                    <a:pt x="779877" y="393436"/>
                  </a:lnTo>
                  <a:cubicBezTo>
                    <a:pt x="834145" y="333099"/>
                    <a:pt x="854946" y="269099"/>
                    <a:pt x="843393" y="197834"/>
                  </a:cubicBezTo>
                  <a:cubicBezTo>
                    <a:pt x="827435" y="99251"/>
                    <a:pt x="746197" y="22767"/>
                    <a:pt x="645842" y="11845"/>
                  </a:cubicBezTo>
                  <a:cubicBezTo>
                    <a:pt x="584292" y="5218"/>
                    <a:pt x="524835" y="22636"/>
                    <a:pt x="478430" y="61198"/>
                  </a:cubicBezTo>
                  <a:cubicBezTo>
                    <a:pt x="465940" y="71573"/>
                    <a:pt x="454776" y="83173"/>
                    <a:pt x="445047" y="95780"/>
                  </a:cubicBezTo>
                  <a:cubicBezTo>
                    <a:pt x="433503" y="81425"/>
                    <a:pt x="419967" y="68294"/>
                    <a:pt x="404657" y="56657"/>
                  </a:cubicBezTo>
                  <a:cubicBezTo>
                    <a:pt x="351294" y="16102"/>
                    <a:pt x="283367" y="0"/>
                    <a:pt x="218120" y="12523"/>
                  </a:cubicBezTo>
                  <a:cubicBezTo>
                    <a:pt x="156323" y="24461"/>
                    <a:pt x="100853" y="64323"/>
                    <a:pt x="65903" y="12192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31750"/>
              <a:ext cx="660400" cy="552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5402442" y="2744520"/>
            <a:ext cx="154126" cy="160340"/>
          </a:xfrm>
          <a:custGeom>
            <a:avLst/>
            <a:gdLst/>
            <a:ahLst/>
            <a:cxnLst/>
            <a:rect l="l" t="t" r="r" b="b"/>
            <a:pathLst>
              <a:path w="154126" h="160340">
                <a:moveTo>
                  <a:pt x="0" y="0"/>
                </a:moveTo>
                <a:lnTo>
                  <a:pt x="154127" y="0"/>
                </a:lnTo>
                <a:lnTo>
                  <a:pt x="154127" y="160339"/>
                </a:lnTo>
                <a:lnTo>
                  <a:pt x="0" y="16033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5668982" y="2734589"/>
            <a:ext cx="119650" cy="164467"/>
          </a:xfrm>
          <a:custGeom>
            <a:avLst/>
            <a:gdLst/>
            <a:ahLst/>
            <a:cxnLst/>
            <a:rect l="l" t="t" r="r" b="b"/>
            <a:pathLst>
              <a:path w="119650" h="164467">
                <a:moveTo>
                  <a:pt x="0" y="0"/>
                </a:moveTo>
                <a:lnTo>
                  <a:pt x="119650" y="0"/>
                </a:lnTo>
                <a:lnTo>
                  <a:pt x="119650" y="164467"/>
                </a:lnTo>
                <a:lnTo>
                  <a:pt x="0" y="16446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aphicFrame>
        <p:nvGraphicFramePr>
          <p:cNvPr id="12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5658395"/>
              </p:ext>
            </p:extLst>
          </p:nvPr>
        </p:nvGraphicFramePr>
        <p:xfrm>
          <a:off x="909069" y="4209672"/>
          <a:ext cx="5773316" cy="1104705"/>
        </p:xfrm>
        <a:graphic>
          <a:graphicData uri="http://schemas.openxmlformats.org/drawingml/2006/table">
            <a:tbl>
              <a:tblPr/>
              <a:tblGrid>
                <a:gridCol w="744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9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6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1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56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29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61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8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0941">
                <a:tc rowSpan="5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X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5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3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844905"/>
              </p:ext>
            </p:extLst>
          </p:nvPr>
        </p:nvGraphicFramePr>
        <p:xfrm>
          <a:off x="909069" y="5457447"/>
          <a:ext cx="5764780" cy="1104705"/>
        </p:xfrm>
        <a:graphic>
          <a:graphicData uri="http://schemas.openxmlformats.org/drawingml/2006/table">
            <a:tbl>
              <a:tblPr/>
              <a:tblGrid>
                <a:gridCol w="743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46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91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5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25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58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56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0941">
                <a:tc rowSpan="5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INSTAGRAM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INSTAGRAM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INSTAGRAM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INSTAGRAM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INSTAGRAM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5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4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101012"/>
              </p:ext>
            </p:extLst>
          </p:nvPr>
        </p:nvGraphicFramePr>
        <p:xfrm>
          <a:off x="909069" y="6705222"/>
          <a:ext cx="5773315" cy="1104705"/>
        </p:xfrm>
        <a:graphic>
          <a:graphicData uri="http://schemas.openxmlformats.org/drawingml/2006/table">
            <a:tbl>
              <a:tblPr/>
              <a:tblGrid>
                <a:gridCol w="7443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9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61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1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56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29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619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8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0941">
                <a:tc rowSpan="5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PINTEREST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PINTEREST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PINTEREST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PINTEREST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PINTEREST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5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5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641122"/>
              </p:ext>
            </p:extLst>
          </p:nvPr>
        </p:nvGraphicFramePr>
        <p:xfrm>
          <a:off x="909069" y="7952997"/>
          <a:ext cx="5764780" cy="1104705"/>
        </p:xfrm>
        <a:graphic>
          <a:graphicData uri="http://schemas.openxmlformats.org/drawingml/2006/table">
            <a:tbl>
              <a:tblPr/>
              <a:tblGrid>
                <a:gridCol w="743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3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46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91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52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425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458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56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20941">
                <a:tc rowSpan="5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YOUTUBE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YOUTUBE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YOUTUBE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YOUTUBE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941">
                <a:tc vMerge="1"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YOUTUBE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197"/>
                        </a:lnSpc>
                        <a:defRPr/>
                      </a:pPr>
                      <a:r>
                        <a:rPr lang="en-US" sz="855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5</a:t>
                      </a: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97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11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302306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EVENT STRATEGY</a:t>
            </a:r>
          </a:p>
        </p:txBody>
      </p:sp>
      <p:sp>
        <p:nvSpPr>
          <p:cNvPr id="4" name="AutoShape 4"/>
          <p:cNvSpPr/>
          <p:nvPr/>
        </p:nvSpPr>
        <p:spPr>
          <a:xfrm>
            <a:off x="1013992" y="2538664"/>
            <a:ext cx="5534103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13992" y="2349025"/>
            <a:ext cx="1616848" cy="154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99"/>
              </a:lnSpc>
            </a:pPr>
            <a:r>
              <a:rPr lang="en-US" sz="92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AutoShape 6"/>
          <p:cNvSpPr/>
          <p:nvPr/>
        </p:nvSpPr>
        <p:spPr>
          <a:xfrm>
            <a:off x="1013992" y="3849155"/>
            <a:ext cx="5534103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1013992" y="4149675"/>
            <a:ext cx="5534103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8" name="AutoShape 8"/>
          <p:cNvSpPr/>
          <p:nvPr/>
        </p:nvSpPr>
        <p:spPr>
          <a:xfrm>
            <a:off x="1013992" y="4478377"/>
            <a:ext cx="5534103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9"/>
          <p:cNvGrpSpPr/>
          <p:nvPr/>
        </p:nvGrpSpPr>
        <p:grpSpPr>
          <a:xfrm>
            <a:off x="1013992" y="3934004"/>
            <a:ext cx="130822" cy="130822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13992" y="4237029"/>
            <a:ext cx="130822" cy="130822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013992" y="4576484"/>
            <a:ext cx="130822" cy="130822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8" name="Freeform 18"/>
          <p:cNvSpPr/>
          <p:nvPr/>
        </p:nvSpPr>
        <p:spPr>
          <a:xfrm>
            <a:off x="3781044" y="3925390"/>
            <a:ext cx="131949" cy="148050"/>
          </a:xfrm>
          <a:custGeom>
            <a:avLst/>
            <a:gdLst/>
            <a:ahLst/>
            <a:cxnLst/>
            <a:rect l="l" t="t" r="r" b="b"/>
            <a:pathLst>
              <a:path w="131949" h="148050">
                <a:moveTo>
                  <a:pt x="0" y="0"/>
                </a:moveTo>
                <a:lnTo>
                  <a:pt x="131949" y="0"/>
                </a:lnTo>
                <a:lnTo>
                  <a:pt x="131949" y="148050"/>
                </a:lnTo>
                <a:lnTo>
                  <a:pt x="0" y="14805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3781044" y="4240001"/>
            <a:ext cx="131949" cy="148050"/>
          </a:xfrm>
          <a:custGeom>
            <a:avLst/>
            <a:gdLst/>
            <a:ahLst/>
            <a:cxnLst/>
            <a:rect l="l" t="t" r="r" b="b"/>
            <a:pathLst>
              <a:path w="131949" h="148050">
                <a:moveTo>
                  <a:pt x="0" y="0"/>
                </a:moveTo>
                <a:lnTo>
                  <a:pt x="131949" y="0"/>
                </a:lnTo>
                <a:lnTo>
                  <a:pt x="131949" y="148050"/>
                </a:lnTo>
                <a:lnTo>
                  <a:pt x="0" y="14805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3781044" y="4567870"/>
            <a:ext cx="131949" cy="148050"/>
          </a:xfrm>
          <a:custGeom>
            <a:avLst/>
            <a:gdLst/>
            <a:ahLst/>
            <a:cxnLst/>
            <a:rect l="l" t="t" r="r" b="b"/>
            <a:pathLst>
              <a:path w="131949" h="148050">
                <a:moveTo>
                  <a:pt x="0" y="0"/>
                </a:moveTo>
                <a:lnTo>
                  <a:pt x="131949" y="0"/>
                </a:lnTo>
                <a:lnTo>
                  <a:pt x="131949" y="148050"/>
                </a:lnTo>
                <a:lnTo>
                  <a:pt x="0" y="14805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TextBox 21"/>
          <p:cNvSpPr txBox="1"/>
          <p:nvPr/>
        </p:nvSpPr>
        <p:spPr>
          <a:xfrm>
            <a:off x="1013992" y="3659515"/>
            <a:ext cx="2767052" cy="154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99"/>
              </a:lnSpc>
            </a:pPr>
            <a:r>
              <a:rPr lang="en-US" sz="92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MY EVENT GOALS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3781044" y="3659515"/>
            <a:ext cx="2767052" cy="154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99"/>
              </a:lnSpc>
            </a:pPr>
            <a:r>
              <a:rPr lang="en-US" sz="92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QUANTIFY</a:t>
            </a:r>
          </a:p>
        </p:txBody>
      </p:sp>
      <p:sp>
        <p:nvSpPr>
          <p:cNvPr id="23" name="AutoShape 23"/>
          <p:cNvSpPr/>
          <p:nvPr/>
        </p:nvSpPr>
        <p:spPr>
          <a:xfrm>
            <a:off x="1013992" y="4805413"/>
            <a:ext cx="5534103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Box 24"/>
          <p:cNvSpPr txBox="1"/>
          <p:nvPr/>
        </p:nvSpPr>
        <p:spPr>
          <a:xfrm>
            <a:off x="896049" y="2628727"/>
            <a:ext cx="5769991" cy="2567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78"/>
              </a:lnSpc>
              <a:spcBef>
                <a:spcPct val="0"/>
              </a:spcBef>
            </a:pPr>
            <a:r>
              <a:rPr lang="en-US" sz="148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TYPICAL SOCIAL MEDIA EVENT OBJECTIVES</a:t>
            </a:r>
          </a:p>
        </p:txBody>
      </p:sp>
      <p:grpSp>
        <p:nvGrpSpPr>
          <p:cNvPr id="25" name="Group 25"/>
          <p:cNvGrpSpPr/>
          <p:nvPr/>
        </p:nvGrpSpPr>
        <p:grpSpPr>
          <a:xfrm>
            <a:off x="969595" y="3049247"/>
            <a:ext cx="130822" cy="130822"/>
            <a:chOff x="0" y="0"/>
            <a:chExt cx="812800" cy="81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167125" y="3025490"/>
            <a:ext cx="1689436" cy="154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99"/>
              </a:lnSpc>
            </a:pPr>
            <a:r>
              <a:rPr lang="en-US" sz="92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Increase Brand Awareness</a:t>
            </a:r>
          </a:p>
        </p:txBody>
      </p:sp>
      <p:grpSp>
        <p:nvGrpSpPr>
          <p:cNvPr id="29" name="Group 29"/>
          <p:cNvGrpSpPr/>
          <p:nvPr/>
        </p:nvGrpSpPr>
        <p:grpSpPr>
          <a:xfrm>
            <a:off x="969595" y="3414586"/>
            <a:ext cx="130822" cy="130822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1167125" y="3390829"/>
            <a:ext cx="1598808" cy="154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99"/>
              </a:lnSpc>
            </a:pPr>
            <a:r>
              <a:rPr lang="en-US" sz="92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Drive Event Attendance</a:t>
            </a:r>
          </a:p>
        </p:txBody>
      </p:sp>
      <p:grpSp>
        <p:nvGrpSpPr>
          <p:cNvPr id="33" name="Group 33"/>
          <p:cNvGrpSpPr/>
          <p:nvPr/>
        </p:nvGrpSpPr>
        <p:grpSpPr>
          <a:xfrm>
            <a:off x="2804940" y="3053954"/>
            <a:ext cx="130822" cy="130822"/>
            <a:chOff x="0" y="0"/>
            <a:chExt cx="812800" cy="812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3002470" y="3030197"/>
            <a:ext cx="1500093" cy="154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99"/>
              </a:lnSpc>
            </a:pPr>
            <a:r>
              <a:rPr lang="en-US" sz="92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Engage the Community</a:t>
            </a:r>
          </a:p>
        </p:txBody>
      </p:sp>
      <p:grpSp>
        <p:nvGrpSpPr>
          <p:cNvPr id="37" name="Group 37"/>
          <p:cNvGrpSpPr/>
          <p:nvPr/>
        </p:nvGrpSpPr>
        <p:grpSpPr>
          <a:xfrm>
            <a:off x="2804940" y="3419293"/>
            <a:ext cx="130822" cy="130822"/>
            <a:chOff x="0" y="0"/>
            <a:chExt cx="812800" cy="8128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0" name="TextBox 40"/>
          <p:cNvSpPr txBox="1"/>
          <p:nvPr/>
        </p:nvSpPr>
        <p:spPr>
          <a:xfrm>
            <a:off x="3002470" y="3395536"/>
            <a:ext cx="1500093" cy="154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99"/>
              </a:lnSpc>
            </a:pPr>
            <a:r>
              <a:rPr lang="en-US" sz="92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Generate Leads or Sales</a:t>
            </a:r>
          </a:p>
        </p:txBody>
      </p:sp>
      <p:grpSp>
        <p:nvGrpSpPr>
          <p:cNvPr id="41" name="Group 41"/>
          <p:cNvGrpSpPr/>
          <p:nvPr/>
        </p:nvGrpSpPr>
        <p:grpSpPr>
          <a:xfrm>
            <a:off x="4537919" y="3058661"/>
            <a:ext cx="130822" cy="130822"/>
            <a:chOff x="0" y="0"/>
            <a:chExt cx="812800" cy="812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4" name="TextBox 44"/>
          <p:cNvSpPr txBox="1"/>
          <p:nvPr/>
        </p:nvSpPr>
        <p:spPr>
          <a:xfrm>
            <a:off x="4735449" y="3034904"/>
            <a:ext cx="1930590" cy="3136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99"/>
              </a:lnSpc>
            </a:pPr>
            <a:r>
              <a:rPr lang="en-US" sz="92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Build Relationships with Influencers or Partners</a:t>
            </a:r>
          </a:p>
        </p:txBody>
      </p:sp>
      <p:grpSp>
        <p:nvGrpSpPr>
          <p:cNvPr id="45" name="Group 45"/>
          <p:cNvGrpSpPr/>
          <p:nvPr/>
        </p:nvGrpSpPr>
        <p:grpSpPr>
          <a:xfrm>
            <a:off x="4537919" y="3424000"/>
            <a:ext cx="130822" cy="130822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8" name="TextBox 48"/>
          <p:cNvSpPr txBox="1"/>
          <p:nvPr/>
        </p:nvSpPr>
        <p:spPr>
          <a:xfrm>
            <a:off x="4735449" y="3400243"/>
            <a:ext cx="1930590" cy="154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99"/>
              </a:lnSpc>
            </a:pPr>
            <a:r>
              <a:rPr lang="en-US" sz="92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Collect Feedback and Insights</a:t>
            </a:r>
          </a:p>
        </p:txBody>
      </p:sp>
      <p:graphicFrame>
        <p:nvGraphicFramePr>
          <p:cNvPr id="49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548865"/>
              </p:ext>
            </p:extLst>
          </p:nvPr>
        </p:nvGraphicFramePr>
        <p:xfrm>
          <a:off x="893428" y="5228204"/>
          <a:ext cx="5780422" cy="4221490"/>
        </p:xfrm>
        <a:graphic>
          <a:graphicData uri="http://schemas.openxmlformats.org/drawingml/2006/table">
            <a:tbl>
              <a:tblPr/>
              <a:tblGrid>
                <a:gridCol w="2634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59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2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1535"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r>
                        <a:rPr lang="en-US" sz="927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TYPES OF EVENTS I PLAN TO RUN</a:t>
                      </a: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r>
                        <a:rPr lang="en-US" sz="927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% OF MONTHLY EVENT BUDGET</a:t>
                      </a: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r>
                        <a:rPr lang="en-US" sz="927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POTENTIAL COSTS</a:t>
                      </a: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535"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1535"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535"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1535"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535"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1535"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 dirty="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1535"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1535"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535"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1535"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1535"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1535"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1535"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299"/>
                        </a:lnSpc>
                        <a:defRPr/>
                      </a:pPr>
                      <a:r>
                        <a:rPr lang="en-US" sz="927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TOTAL</a:t>
                      </a:r>
                      <a:endParaRPr lang="en-US" sz="110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99"/>
                        </a:lnSpc>
                        <a:defRPr/>
                      </a:pPr>
                      <a:r>
                        <a:rPr lang="en-US" sz="927" b="1" dirty="0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$</a:t>
                      </a:r>
                      <a:endParaRPr lang="en-US" sz="1100" dirty="0"/>
                    </a:p>
                  </a:txBody>
                  <a:tcPr marL="17678" marR="17678" marT="17678" marB="17678" anchor="ctr">
                    <a:lnL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67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50" name="TextBox 50"/>
          <p:cNvSpPr txBox="1"/>
          <p:nvPr/>
        </p:nvSpPr>
        <p:spPr>
          <a:xfrm>
            <a:off x="953710" y="4994076"/>
            <a:ext cx="5638783" cy="1545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99"/>
              </a:lnSpc>
              <a:spcBef>
                <a:spcPct val="0"/>
              </a:spcBef>
            </a:pPr>
            <a:r>
              <a:rPr lang="en-US" sz="92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TOTAL MONTHLY EVENT BUDGET: $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97278"/>
            <a:ext cx="6049670" cy="3636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47"/>
              </a:lnSpc>
            </a:pPr>
            <a:r>
              <a:rPr lang="en-US" sz="2701" spc="81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EVENT PLANNER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950540" y="2610518"/>
            <a:ext cx="127452" cy="127452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85447" y="2126248"/>
            <a:ext cx="6020432" cy="251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25"/>
              </a:lnSpc>
              <a:spcBef>
                <a:spcPct val="0"/>
              </a:spcBef>
            </a:pPr>
            <a:r>
              <a:rPr lang="en-US" sz="144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POPULAR SOCIAL MEDIA EVENTS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42983" y="2586882"/>
            <a:ext cx="869749" cy="306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5"/>
              </a:lnSpc>
            </a:pPr>
            <a:r>
              <a:rPr lang="en-US" sz="90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Instagram Live Q&amp;A Sessions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950540" y="2995712"/>
            <a:ext cx="127452" cy="127452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142983" y="2972076"/>
            <a:ext cx="939297" cy="1510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5"/>
              </a:lnSpc>
            </a:pPr>
            <a:r>
              <a:rPr lang="en-US" sz="90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Twitter/X Chats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2081621" y="2619690"/>
            <a:ext cx="127452" cy="127452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2274065" y="2596054"/>
            <a:ext cx="1405838" cy="306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5"/>
              </a:lnSpc>
            </a:pPr>
            <a:r>
              <a:rPr lang="en-US" sz="90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Facebook/Instagram Giveaways or Contests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2081621" y="2975619"/>
            <a:ext cx="127452" cy="127452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2274065" y="2951983"/>
            <a:ext cx="1416952" cy="1510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5"/>
              </a:lnSpc>
            </a:pPr>
            <a:r>
              <a:rPr lang="en-US" sz="90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Hashtag Campaigns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872347" y="2796982"/>
            <a:ext cx="1192142" cy="306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5"/>
              </a:lnSpc>
            </a:pPr>
            <a:r>
              <a:rPr lang="en-US" sz="90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Product Launches or Announcements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3679903" y="2619690"/>
            <a:ext cx="127452" cy="127452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3872347" y="2596054"/>
            <a:ext cx="1266042" cy="1510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5"/>
              </a:lnSpc>
            </a:pPr>
            <a:r>
              <a:rPr lang="en-US" sz="90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Influencer Takeovers</a:t>
            </a:r>
          </a:p>
        </p:txBody>
      </p:sp>
      <p:grpSp>
        <p:nvGrpSpPr>
          <p:cNvPr id="26" name="Group 26"/>
          <p:cNvGrpSpPr/>
          <p:nvPr/>
        </p:nvGrpSpPr>
        <p:grpSpPr>
          <a:xfrm>
            <a:off x="3679903" y="2820617"/>
            <a:ext cx="127452" cy="127452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5133378" y="2619690"/>
            <a:ext cx="127452" cy="127452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5325821" y="2596054"/>
            <a:ext cx="1217709" cy="306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5"/>
              </a:lnSpc>
            </a:pPr>
            <a:r>
              <a:rPr lang="en-US" sz="90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Virtual Conferences or Webinars</a:t>
            </a:r>
          </a:p>
        </p:txBody>
      </p:sp>
      <p:grpSp>
        <p:nvGrpSpPr>
          <p:cNvPr id="33" name="Group 33"/>
          <p:cNvGrpSpPr/>
          <p:nvPr/>
        </p:nvGrpSpPr>
        <p:grpSpPr>
          <a:xfrm>
            <a:off x="5138389" y="2991126"/>
            <a:ext cx="127452" cy="127452"/>
            <a:chOff x="0" y="0"/>
            <a:chExt cx="812800" cy="812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5334731" y="2972076"/>
            <a:ext cx="1208800" cy="306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5"/>
              </a:lnSpc>
            </a:pPr>
            <a:r>
              <a:rPr lang="en-US" sz="90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User-Generated Content Showcases</a:t>
            </a:r>
          </a:p>
        </p:txBody>
      </p:sp>
      <p:sp>
        <p:nvSpPr>
          <p:cNvPr id="37" name="AutoShape 37"/>
          <p:cNvSpPr/>
          <p:nvPr/>
        </p:nvSpPr>
        <p:spPr>
          <a:xfrm>
            <a:off x="886814" y="3540438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Box 38"/>
          <p:cNvSpPr txBox="1"/>
          <p:nvPr/>
        </p:nvSpPr>
        <p:spPr>
          <a:xfrm>
            <a:off x="886814" y="3588050"/>
            <a:ext cx="2885118" cy="16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TYPE OF EVENT:</a:t>
            </a:r>
          </a:p>
        </p:txBody>
      </p:sp>
      <p:sp>
        <p:nvSpPr>
          <p:cNvPr id="39" name="AutoShape 39"/>
          <p:cNvSpPr/>
          <p:nvPr/>
        </p:nvSpPr>
        <p:spPr>
          <a:xfrm>
            <a:off x="886814" y="3815074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0" name="TextBox 40"/>
          <p:cNvSpPr txBox="1"/>
          <p:nvPr/>
        </p:nvSpPr>
        <p:spPr>
          <a:xfrm>
            <a:off x="886814" y="3865144"/>
            <a:ext cx="2885118" cy="16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DATE: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3771931" y="3865144"/>
            <a:ext cx="2885118" cy="16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TIME:</a:t>
            </a:r>
          </a:p>
        </p:txBody>
      </p:sp>
      <p:sp>
        <p:nvSpPr>
          <p:cNvPr id="42" name="AutoShape 42"/>
          <p:cNvSpPr/>
          <p:nvPr/>
        </p:nvSpPr>
        <p:spPr>
          <a:xfrm>
            <a:off x="886814" y="4089710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3" name="TextBox 43"/>
          <p:cNvSpPr txBox="1"/>
          <p:nvPr/>
        </p:nvSpPr>
        <p:spPr>
          <a:xfrm>
            <a:off x="886814" y="4405200"/>
            <a:ext cx="2885118" cy="16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WHO TO INVITE:</a:t>
            </a:r>
          </a:p>
        </p:txBody>
      </p:sp>
      <p:sp>
        <p:nvSpPr>
          <p:cNvPr id="44" name="AutoShape 44"/>
          <p:cNvSpPr/>
          <p:nvPr/>
        </p:nvSpPr>
        <p:spPr>
          <a:xfrm>
            <a:off x="886814" y="4868463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5" name="AutoShape 45"/>
          <p:cNvSpPr/>
          <p:nvPr/>
        </p:nvSpPr>
        <p:spPr>
          <a:xfrm>
            <a:off x="886814" y="5211190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46" name="Group 46"/>
          <p:cNvGrpSpPr/>
          <p:nvPr/>
        </p:nvGrpSpPr>
        <p:grpSpPr>
          <a:xfrm>
            <a:off x="886814" y="4643590"/>
            <a:ext cx="136404" cy="136404"/>
            <a:chOff x="0" y="0"/>
            <a:chExt cx="812800" cy="8128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886814" y="4959544"/>
            <a:ext cx="136404" cy="136404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3773107" y="4643590"/>
            <a:ext cx="136404" cy="136404"/>
            <a:chOff x="0" y="0"/>
            <a:chExt cx="812800" cy="8128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3773107" y="4959544"/>
            <a:ext cx="136404" cy="136404"/>
            <a:chOff x="0" y="0"/>
            <a:chExt cx="812800" cy="812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58" name="TextBox 58"/>
          <p:cNvSpPr txBox="1"/>
          <p:nvPr/>
        </p:nvSpPr>
        <p:spPr>
          <a:xfrm>
            <a:off x="886814" y="5600458"/>
            <a:ext cx="4889775" cy="16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TOPIC(S):</a:t>
            </a:r>
          </a:p>
        </p:txBody>
      </p:sp>
      <p:sp>
        <p:nvSpPr>
          <p:cNvPr id="59" name="AutoShape 59"/>
          <p:cNvSpPr/>
          <p:nvPr/>
        </p:nvSpPr>
        <p:spPr>
          <a:xfrm>
            <a:off x="887989" y="6040989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0" name="AutoShape 60"/>
          <p:cNvSpPr/>
          <p:nvPr/>
        </p:nvSpPr>
        <p:spPr>
          <a:xfrm>
            <a:off x="887989" y="6337593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61" name="Group 61"/>
          <p:cNvGrpSpPr/>
          <p:nvPr/>
        </p:nvGrpSpPr>
        <p:grpSpPr>
          <a:xfrm>
            <a:off x="887989" y="5816115"/>
            <a:ext cx="136404" cy="136404"/>
            <a:chOff x="0" y="0"/>
            <a:chExt cx="812800" cy="8128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887989" y="6132069"/>
            <a:ext cx="136404" cy="136404"/>
            <a:chOff x="0" y="0"/>
            <a:chExt cx="812800" cy="8128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3774283" y="5816115"/>
            <a:ext cx="136404" cy="136404"/>
            <a:chOff x="0" y="0"/>
            <a:chExt cx="812800" cy="8128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3774283" y="6132069"/>
            <a:ext cx="136404" cy="136404"/>
            <a:chOff x="0" y="0"/>
            <a:chExt cx="812800" cy="81280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73" name="TextBox 73"/>
          <p:cNvSpPr txBox="1"/>
          <p:nvPr/>
        </p:nvSpPr>
        <p:spPr>
          <a:xfrm>
            <a:off x="888577" y="6662306"/>
            <a:ext cx="4889775" cy="16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QUESTIONS:</a:t>
            </a:r>
          </a:p>
        </p:txBody>
      </p:sp>
      <p:sp>
        <p:nvSpPr>
          <p:cNvPr id="74" name="AutoShape 74"/>
          <p:cNvSpPr/>
          <p:nvPr/>
        </p:nvSpPr>
        <p:spPr>
          <a:xfrm>
            <a:off x="889753" y="7102837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5" name="AutoShape 75"/>
          <p:cNvSpPr/>
          <p:nvPr/>
        </p:nvSpPr>
        <p:spPr>
          <a:xfrm>
            <a:off x="889753" y="7381009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76" name="Group 76"/>
          <p:cNvGrpSpPr/>
          <p:nvPr/>
        </p:nvGrpSpPr>
        <p:grpSpPr>
          <a:xfrm>
            <a:off x="889753" y="6877963"/>
            <a:ext cx="136404" cy="136404"/>
            <a:chOff x="0" y="0"/>
            <a:chExt cx="812800" cy="8128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TextBox 7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889753" y="7193918"/>
            <a:ext cx="136404" cy="136404"/>
            <a:chOff x="0" y="0"/>
            <a:chExt cx="812800" cy="81280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3776046" y="6877963"/>
            <a:ext cx="136404" cy="136404"/>
            <a:chOff x="0" y="0"/>
            <a:chExt cx="812800" cy="81280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TextBox 8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85" name="Group 85"/>
          <p:cNvGrpSpPr/>
          <p:nvPr/>
        </p:nvGrpSpPr>
        <p:grpSpPr>
          <a:xfrm>
            <a:off x="3776046" y="7193918"/>
            <a:ext cx="136404" cy="136404"/>
            <a:chOff x="0" y="0"/>
            <a:chExt cx="812800" cy="81280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88" name="TextBox 88"/>
          <p:cNvSpPr txBox="1"/>
          <p:nvPr/>
        </p:nvSpPr>
        <p:spPr>
          <a:xfrm>
            <a:off x="886814" y="4130564"/>
            <a:ext cx="2885118" cy="16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GIVEAWAY?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3771931" y="4130564"/>
            <a:ext cx="2885118" cy="16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EVENT HASHTAG:</a:t>
            </a:r>
          </a:p>
        </p:txBody>
      </p:sp>
      <p:sp>
        <p:nvSpPr>
          <p:cNvPr id="90" name="AutoShape 90"/>
          <p:cNvSpPr/>
          <p:nvPr/>
        </p:nvSpPr>
        <p:spPr>
          <a:xfrm>
            <a:off x="886814" y="4355130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1" name="AutoShape 91"/>
          <p:cNvSpPr/>
          <p:nvPr/>
        </p:nvSpPr>
        <p:spPr>
          <a:xfrm>
            <a:off x="890929" y="5550388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92" name="Group 92"/>
          <p:cNvGrpSpPr/>
          <p:nvPr/>
        </p:nvGrpSpPr>
        <p:grpSpPr>
          <a:xfrm>
            <a:off x="890929" y="5298742"/>
            <a:ext cx="136404" cy="136404"/>
            <a:chOff x="0" y="0"/>
            <a:chExt cx="812800" cy="8128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TextBox 9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95" name="Group 95"/>
          <p:cNvGrpSpPr/>
          <p:nvPr/>
        </p:nvGrpSpPr>
        <p:grpSpPr>
          <a:xfrm>
            <a:off x="3777222" y="5298742"/>
            <a:ext cx="136404" cy="136404"/>
            <a:chOff x="0" y="0"/>
            <a:chExt cx="812800" cy="81280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TextBox 9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98" name="AutoShape 98"/>
          <p:cNvSpPr/>
          <p:nvPr/>
        </p:nvSpPr>
        <p:spPr>
          <a:xfrm>
            <a:off x="898365" y="6612236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99" name="Group 99"/>
          <p:cNvGrpSpPr/>
          <p:nvPr/>
        </p:nvGrpSpPr>
        <p:grpSpPr>
          <a:xfrm>
            <a:off x="898365" y="6406713"/>
            <a:ext cx="136404" cy="136404"/>
            <a:chOff x="0" y="0"/>
            <a:chExt cx="812800" cy="812800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TextBox 10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102" name="Group 102"/>
          <p:cNvGrpSpPr/>
          <p:nvPr/>
        </p:nvGrpSpPr>
        <p:grpSpPr>
          <a:xfrm>
            <a:off x="3784658" y="6406713"/>
            <a:ext cx="136404" cy="136404"/>
            <a:chOff x="0" y="0"/>
            <a:chExt cx="812800" cy="812800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TextBox 10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105" name="AutoShape 105"/>
          <p:cNvSpPr/>
          <p:nvPr/>
        </p:nvSpPr>
        <p:spPr>
          <a:xfrm>
            <a:off x="888577" y="7655652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106" name="Group 106"/>
          <p:cNvGrpSpPr/>
          <p:nvPr/>
        </p:nvGrpSpPr>
        <p:grpSpPr>
          <a:xfrm>
            <a:off x="888577" y="7468561"/>
            <a:ext cx="136404" cy="136404"/>
            <a:chOff x="0" y="0"/>
            <a:chExt cx="812800" cy="8128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TextBox 10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109" name="Group 109"/>
          <p:cNvGrpSpPr/>
          <p:nvPr/>
        </p:nvGrpSpPr>
        <p:grpSpPr>
          <a:xfrm>
            <a:off x="3774871" y="7468561"/>
            <a:ext cx="136404" cy="136404"/>
            <a:chOff x="0" y="0"/>
            <a:chExt cx="812800" cy="81280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TextBox 11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112" name="TextBox 112"/>
          <p:cNvSpPr txBox="1"/>
          <p:nvPr/>
        </p:nvSpPr>
        <p:spPr>
          <a:xfrm>
            <a:off x="898953" y="7705722"/>
            <a:ext cx="4889775" cy="16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VIDEO AND/OR GRAPHICS NEEDED:</a:t>
            </a:r>
          </a:p>
        </p:txBody>
      </p:sp>
      <p:sp>
        <p:nvSpPr>
          <p:cNvPr id="113" name="AutoShape 113"/>
          <p:cNvSpPr/>
          <p:nvPr/>
        </p:nvSpPr>
        <p:spPr>
          <a:xfrm>
            <a:off x="900128" y="8146253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14" name="AutoShape 114"/>
          <p:cNvSpPr/>
          <p:nvPr/>
        </p:nvSpPr>
        <p:spPr>
          <a:xfrm>
            <a:off x="900128" y="8424425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115" name="Group 115"/>
          <p:cNvGrpSpPr/>
          <p:nvPr/>
        </p:nvGrpSpPr>
        <p:grpSpPr>
          <a:xfrm>
            <a:off x="900128" y="7921379"/>
            <a:ext cx="136404" cy="136404"/>
            <a:chOff x="0" y="0"/>
            <a:chExt cx="812800" cy="81280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TextBox 11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118" name="Group 118"/>
          <p:cNvGrpSpPr/>
          <p:nvPr/>
        </p:nvGrpSpPr>
        <p:grpSpPr>
          <a:xfrm>
            <a:off x="900128" y="8237334"/>
            <a:ext cx="136404" cy="136404"/>
            <a:chOff x="0" y="0"/>
            <a:chExt cx="812800" cy="81280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TextBox 12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121" name="Group 121"/>
          <p:cNvGrpSpPr/>
          <p:nvPr/>
        </p:nvGrpSpPr>
        <p:grpSpPr>
          <a:xfrm>
            <a:off x="3786422" y="7921379"/>
            <a:ext cx="136404" cy="136404"/>
            <a:chOff x="0" y="0"/>
            <a:chExt cx="812800" cy="81280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TextBox 12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124" name="Group 124"/>
          <p:cNvGrpSpPr/>
          <p:nvPr/>
        </p:nvGrpSpPr>
        <p:grpSpPr>
          <a:xfrm>
            <a:off x="3786422" y="8237334"/>
            <a:ext cx="136404" cy="136404"/>
            <a:chOff x="0" y="0"/>
            <a:chExt cx="812800" cy="812800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TextBox 12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127" name="AutoShape 127"/>
          <p:cNvSpPr/>
          <p:nvPr/>
        </p:nvSpPr>
        <p:spPr>
          <a:xfrm>
            <a:off x="898953" y="8699069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128" name="Group 128"/>
          <p:cNvGrpSpPr/>
          <p:nvPr/>
        </p:nvGrpSpPr>
        <p:grpSpPr>
          <a:xfrm>
            <a:off x="898953" y="8511977"/>
            <a:ext cx="136404" cy="136404"/>
            <a:chOff x="0" y="0"/>
            <a:chExt cx="812800" cy="812800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TextBox 13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grpSp>
        <p:nvGrpSpPr>
          <p:cNvPr id="131" name="Group 131"/>
          <p:cNvGrpSpPr/>
          <p:nvPr/>
        </p:nvGrpSpPr>
        <p:grpSpPr>
          <a:xfrm>
            <a:off x="3785246" y="8511977"/>
            <a:ext cx="136404" cy="136404"/>
            <a:chOff x="0" y="0"/>
            <a:chExt cx="812800" cy="812800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TextBox 13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5926" tIns="45926" rIns="45926" bIns="45926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134" name="TextBox 134"/>
          <p:cNvSpPr txBox="1"/>
          <p:nvPr/>
        </p:nvSpPr>
        <p:spPr>
          <a:xfrm>
            <a:off x="890929" y="8813613"/>
            <a:ext cx="4889775" cy="160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54"/>
              </a:lnSpc>
            </a:pPr>
            <a:r>
              <a:rPr lang="en-US" sz="967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OTHER:</a:t>
            </a:r>
          </a:p>
        </p:txBody>
      </p:sp>
      <p:sp>
        <p:nvSpPr>
          <p:cNvPr id="135" name="AutoShape 135"/>
          <p:cNvSpPr/>
          <p:nvPr/>
        </p:nvSpPr>
        <p:spPr>
          <a:xfrm>
            <a:off x="892104" y="9153686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36" name="AutoShape 136"/>
          <p:cNvSpPr/>
          <p:nvPr/>
        </p:nvSpPr>
        <p:spPr>
          <a:xfrm>
            <a:off x="892104" y="9431859"/>
            <a:ext cx="5770235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aphicFrame>
        <p:nvGraphicFramePr>
          <p:cNvPr id="3" name="Table 3"/>
          <p:cNvGraphicFramePr>
            <a:graphicFrameLocks noGrp="1"/>
          </p:cNvGraphicFramePr>
          <p:nvPr/>
        </p:nvGraphicFramePr>
        <p:xfrm>
          <a:off x="927441" y="2364908"/>
          <a:ext cx="5415844" cy="7478124"/>
        </p:xfrm>
        <a:graphic>
          <a:graphicData uri="http://schemas.openxmlformats.org/drawingml/2006/table">
            <a:tbl>
              <a:tblPr/>
              <a:tblGrid>
                <a:gridCol w="10600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558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7415">
                <a:tc>
                  <a:txBody>
                    <a:bodyPr/>
                    <a:lstStyle/>
                    <a:p>
                      <a:pPr algn="ctr">
                        <a:lnSpc>
                          <a:spcPts val="1328"/>
                        </a:lnSpc>
                        <a:defRPr/>
                      </a:pPr>
                      <a:r>
                        <a:rPr lang="en-US" sz="948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Photo-Related</a:t>
                      </a: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28"/>
                        </a:lnSpc>
                        <a:defRPr/>
                      </a:pPr>
                      <a:r>
                        <a:rPr lang="en-US" sz="948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#PhotoOfTheDay #InstaPhoto #PhotographyLovers #CaptureTheMoment</a:t>
                      </a:r>
                      <a:endParaRPr lang="en-US" sz="1100"/>
                    </a:p>
                    <a:p>
                      <a:pPr algn="l">
                        <a:lnSpc>
                          <a:spcPts val="1328"/>
                        </a:lnSpc>
                      </a:pPr>
                      <a:r>
                        <a:rPr lang="en-US" sz="948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#IGPhotography #SnapShot #PicOfTheDay #JustGoShoot #VisualsOfLife</a:t>
                      </a:r>
                    </a:p>
                    <a:p>
                      <a:pPr algn="l">
                        <a:lnSpc>
                          <a:spcPts val="1328"/>
                        </a:lnSpc>
                      </a:pPr>
                      <a:r>
                        <a:rPr lang="en-US" sz="948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#CanonPhotography (or swap with #NikonPhotography / #iPhonePhotography based on your gear) #LensCulture #Shutterbugs #PhotographyDaily #CreativePhotography #ThroughTheLens</a:t>
                      </a:r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7415">
                <a:tc>
                  <a:txBody>
                    <a:bodyPr/>
                    <a:lstStyle/>
                    <a:p>
                      <a:pPr algn="ctr">
                        <a:lnSpc>
                          <a:spcPts val="1328"/>
                        </a:lnSpc>
                        <a:defRPr/>
                      </a:pPr>
                      <a:r>
                        <a:rPr lang="en-US" sz="948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Holiday</a:t>
                      </a: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28"/>
                        </a:lnSpc>
                        <a:defRPr/>
                      </a:pPr>
                      <a:r>
                        <a:rPr lang="en-US" sz="948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#HappyHolidays #HolidayVibes #HolidaySeason #TisTheSeason #MerryAndBright #HolidayMagic #FestiveFeels #HolidayCheer #HomeForTheHolidays #WinterWonderland #DeckTheHalls #ChristmasCountdown (or swap with #HolidayCountdown) #HolidaysAtHome #CelebrateTheSeason #SeasonalVibes</a:t>
                      </a: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8083">
                <a:tc>
                  <a:txBody>
                    <a:bodyPr/>
                    <a:lstStyle/>
                    <a:p>
                      <a:pPr algn="ctr">
                        <a:lnSpc>
                          <a:spcPts val="1328"/>
                        </a:lnSpc>
                        <a:defRPr/>
                      </a:pPr>
                      <a:r>
                        <a:rPr lang="en-US" sz="948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Food</a:t>
                      </a: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28"/>
                        </a:lnSpc>
                        <a:defRPr/>
                      </a:pPr>
                      <a:r>
                        <a:rPr lang="en-US" sz="948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#Foodie #FoodLover #InstaFood #FoodPhotography #Yummy #Delicious #Foodstagram #FoodPorn #Tasty #HomeCooking #FoodieGram #EatGoodFeelGood #FoodHeaven #WhatIEat #NomNomNom</a:t>
                      </a: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7415">
                <a:tc>
                  <a:txBody>
                    <a:bodyPr/>
                    <a:lstStyle/>
                    <a:p>
                      <a:pPr algn="ctr">
                        <a:lnSpc>
                          <a:spcPts val="1328"/>
                        </a:lnSpc>
                        <a:defRPr/>
                      </a:pPr>
                      <a:r>
                        <a:rPr lang="en-US" sz="948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Seasons</a:t>
                      </a: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28"/>
                        </a:lnSpc>
                        <a:defRPr/>
                      </a:pPr>
                      <a:r>
                        <a:rPr lang="en-US" sz="948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#SeasonsOfLife #HelloSpring / #SpringVibes #SummerDays / #HelloSummer #AutumnVibes / #FallFeels #WinterWonderland #SeasonalVibes #ChangingSeasons #SeasonalStyle #SeasonalEats #SeasonalDecor #SeasonalLiving #InSeason #LoveTheSeasons #NaturePerfection #FourSeasons</a:t>
                      </a: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8083">
                <a:tc>
                  <a:txBody>
                    <a:bodyPr/>
                    <a:lstStyle/>
                    <a:p>
                      <a:pPr algn="ctr">
                        <a:lnSpc>
                          <a:spcPts val="1328"/>
                        </a:lnSpc>
                        <a:defRPr/>
                      </a:pPr>
                      <a:r>
                        <a:rPr lang="en-US" sz="948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Hot Trends</a:t>
                      </a: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28"/>
                        </a:lnSpc>
                        <a:defRPr/>
                      </a:pPr>
                      <a:r>
                        <a:rPr lang="en-US" sz="948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#TrendingNow #HotRightNow #Viral #MustSee #TrendAlert #WhatsHot #InTheKnow #OnTrend #ThisIsTrending #PopCulture #LatestTrend #InternetGold #SocialMediaBuzz #BreakingTheInternet #TrendingTopic</a:t>
                      </a: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37415">
                <a:tc>
                  <a:txBody>
                    <a:bodyPr/>
                    <a:lstStyle/>
                    <a:p>
                      <a:pPr algn="ctr">
                        <a:lnSpc>
                          <a:spcPts val="1328"/>
                        </a:lnSpc>
                        <a:defRPr/>
                      </a:pPr>
                      <a:r>
                        <a:rPr lang="en-US" sz="948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Nature</a:t>
                      </a: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28"/>
                        </a:lnSpc>
                        <a:defRPr/>
                      </a:pPr>
                      <a:r>
                        <a:rPr lang="en-US" sz="948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#NatureLovers #GetOutside #MotherNature #NaturePhotography #IntoTheWild #WildernessCulture #EarthFocus #NatureIsAwesome #ExploreNature #NatureVibes #StayAndWander #ScenicViews #OurPlanetDaily #NaturesBeauty</a:t>
                      </a:r>
                      <a:endParaRPr lang="en-US" sz="1100"/>
                    </a:p>
                    <a:p>
                      <a:pPr algn="l">
                        <a:lnSpc>
                          <a:spcPts val="1328"/>
                        </a:lnSpc>
                      </a:pPr>
                      <a:r>
                        <a:rPr lang="en-US" sz="948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#GoExplore</a:t>
                      </a:r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8266">
                <a:tc>
                  <a:txBody>
                    <a:bodyPr/>
                    <a:lstStyle/>
                    <a:p>
                      <a:pPr algn="ctr">
                        <a:lnSpc>
                          <a:spcPts val="1328"/>
                        </a:lnSpc>
                        <a:defRPr/>
                      </a:pPr>
                      <a:r>
                        <a:rPr lang="en-US" sz="948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Everything Else</a:t>
                      </a: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28"/>
                        </a:lnSpc>
                        <a:defRPr/>
                      </a:pPr>
                      <a:r>
                        <a:rPr lang="en-US" sz="948">
                          <a:solidFill>
                            <a:srgbClr val="000000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#LifeLately #GoodVibesOnly #DailyInspo #DoWhatYouLove #LiveAuthentic #InspoDaily #Vibes #LoveThis #MyLifeMyWay #ContentCreator #JustBecause #Aesthetic #HappyMoments #ForTheGram #DailyPost</a:t>
                      </a: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2486">
                <a:tc>
                  <a:txBody>
                    <a:bodyPr/>
                    <a:lstStyle/>
                    <a:p>
                      <a:pPr algn="ctr">
                        <a:lnSpc>
                          <a:spcPts val="1328"/>
                        </a:lnSpc>
                        <a:defRPr/>
                      </a:pPr>
                      <a:r>
                        <a:rPr lang="en-US" sz="948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Related To My Business</a:t>
                      </a: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28"/>
                        </a:lnSpc>
                        <a:defRPr/>
                      </a:pPr>
                      <a:endParaRPr lang="en-US" sz="1100"/>
                    </a:p>
                  </a:txBody>
                  <a:tcPr marL="45186" marR="45186" marT="45186" marB="45186" anchor="ctr">
                    <a:lnL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8074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4"/>
          <p:cNvSpPr txBox="1"/>
          <p:nvPr/>
        </p:nvSpPr>
        <p:spPr>
          <a:xfrm>
            <a:off x="756209" y="1765513"/>
            <a:ext cx="6049670" cy="271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25"/>
              </a:lnSpc>
              <a:spcBef>
                <a:spcPct val="0"/>
              </a:spcBef>
            </a:pPr>
            <a:r>
              <a:rPr lang="en-US" sz="15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POPULAR HASHTAGS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56209" y="1276144"/>
            <a:ext cx="6049670" cy="384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78"/>
              </a:lnSpc>
            </a:pPr>
            <a:r>
              <a:rPr lang="en-US" sz="2834" spc="85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HASHTAG PLANNER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EVENT PLAN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916530" y="2576410"/>
          <a:ext cx="5764558" cy="7201358"/>
        </p:xfrm>
        <a:graphic>
          <a:graphicData uri="http://schemas.openxmlformats.org/drawingml/2006/table">
            <a:tbl>
              <a:tblPr/>
              <a:tblGrid>
                <a:gridCol w="569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195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6642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DATE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SOCIAL MEDIA SITE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EVENT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13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14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15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16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17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18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19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20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21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0657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22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00531" y="2339500"/>
            <a:ext cx="1353719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312733" y="2339499"/>
            <a:ext cx="989519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688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EVENT SUCCESS TRACKER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916530" y="2576410"/>
          <a:ext cx="5764558" cy="7201341"/>
        </p:xfrm>
        <a:graphic>
          <a:graphicData uri="http://schemas.openxmlformats.org/drawingml/2006/table">
            <a:tbl>
              <a:tblPr/>
              <a:tblGrid>
                <a:gridCol w="2346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4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4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14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78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4301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EVENT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#ATTENDEES/</a:t>
                      </a:r>
                      <a:endParaRPr lang="en-US" sz="1100"/>
                    </a:p>
                    <a:p>
                      <a:pPr algn="ctr">
                        <a:lnSpc>
                          <a:spcPts val="1330"/>
                        </a:lnSpc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RESPONDENTS</a:t>
                      </a:r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COST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# SALES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TRAFFIC GENERATED</a:t>
                      </a: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05320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6969" marR="16969" marT="16969" marB="16969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00531" y="2339500"/>
            <a:ext cx="1429919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557816" y="2339500"/>
            <a:ext cx="1287234" cy="1615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535530" y="2806225"/>
            <a:ext cx="4719623" cy="56070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your New Year’s resolutions or bucket list – ask followers to share theirs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Repost a 30-Day Fitness Challenge (credit the source) – #FitnessGoals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motivational quote about fresh starts – #FreshStart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keto or healthy recipe – #WeightLossTips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fun trivia question – #NationalTriviaDay (Jan 4)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photo of outdoor winter fun (sledding, skiing, snowball fights) – #WinterFun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sunrise or sunset photo – #WinterSun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cozy or tropical drink recipe – #WinterDrinks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collage of favorite travel items – #NationalShopForTravelDay (Jan 9)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lively local scene (ice rink, park, etc.) – #SundayAfternoon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cute pic of your pet in winter gear – #DressUpYourPetDay (Jan 14)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celebrity in a cool hat – #NationalHatDay (Jan 15)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mac &amp; cheese recipe – #NationalCheeseLoversDay (Jan 20)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cute photo of people or animals hugging – #NationalHuggingDay (Jan 21)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Run a poll: What's your favorite type of pie? – #NationalPieDay (Jan 23)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Compliment another local or non-competing business – #NationalComplimentDay (Jan 24)</a:t>
            </a:r>
          </a:p>
          <a:p>
            <a:pPr algn="l">
              <a:lnSpc>
                <a:spcPts val="1633"/>
              </a:lnSpc>
            </a:pPr>
            <a:r>
              <a:rPr lang="en-US" sz="108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favorite artwork or artist – #InspireYourHeartWithArtDay (Jan 31)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306934" y="2852211"/>
            <a:ext cx="129044" cy="12904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56209" y="1304032"/>
            <a:ext cx="6049670" cy="3652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7"/>
              </a:lnSpc>
            </a:pPr>
            <a:r>
              <a:rPr lang="en-US" sz="2711" spc="81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POST IDEAS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56209" y="2116193"/>
            <a:ext cx="6049670" cy="251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2"/>
              </a:lnSpc>
              <a:spcBef>
                <a:spcPct val="0"/>
              </a:spcBef>
            </a:pPr>
            <a:r>
              <a:rPr lang="en-US" sz="145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JANUARY IDEAS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306934" y="3250378"/>
            <a:ext cx="129044" cy="129044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306934" y="3648901"/>
            <a:ext cx="129044" cy="129044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06934" y="3852585"/>
            <a:ext cx="129044" cy="129044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06934" y="4045310"/>
            <a:ext cx="129044" cy="129044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306934" y="4261092"/>
            <a:ext cx="129044" cy="129044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1306934" y="4671915"/>
            <a:ext cx="129044" cy="129044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306934" y="4866955"/>
            <a:ext cx="129044" cy="129044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1306934" y="5070639"/>
            <a:ext cx="129044" cy="129044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306934" y="5490681"/>
            <a:ext cx="129044" cy="129044"/>
            <a:chOff x="0" y="0"/>
            <a:chExt cx="812800" cy="812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306934" y="5685721"/>
            <a:ext cx="129044" cy="129044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306934" y="6095244"/>
            <a:ext cx="129044" cy="129044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306934" y="6290284"/>
            <a:ext cx="129044" cy="129044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306934" y="6704840"/>
            <a:ext cx="129044" cy="129044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306934" y="7119117"/>
            <a:ext cx="129044" cy="129044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306934" y="7516541"/>
            <a:ext cx="129044" cy="129044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306934" y="7931150"/>
            <a:ext cx="129044" cy="129044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098" tIns="46098" rIns="46098" bIns="46098" rtlCol="0" anchor="ctr"/>
            <a:lstStyle/>
            <a:p>
              <a:pPr algn="ctr">
                <a:lnSpc>
                  <a:spcPts val="1524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236154" y="2825275"/>
            <a:ext cx="5314168" cy="6161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heart-healthy recipes – #HeartHealthMonth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Black creator, business, or story – #BlackHistoryMonth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motivational quote about love or self-care – #MondayMotivation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cozy winter morning routine – #WinterVibes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followers their favorite romantic movie – #ValentinesDayCountdown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funny Valentine’s meme or card – #ValentinesHumor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local chocolate shop – #ValentinesTreats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photo of your pet with hearts or in red/pink – #LoveYourPet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Run a poll: Chocolate or flowers? – #ValentinesPoll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sweet or silly couple photo (or friendship photo) – #GalentinesDay (Feb 13)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self-love or self-care idea – #SelfLove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your favorite romantic meal recipe – #ValentinesDinner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random act of kindness idea – #RandomActsofKindnessDay (Feb 17)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followers how they show love to themselves – #SelfCareSunday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throwback to a favorite winter trip – #ThrowbackThursday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quote or post about embracing uniqueness – #LoveYourself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team or employee appreciation shout-out – #ThankfulThursday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your favorite book or podcast about love, life, or growth – #FebruaryReads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a customer or follower with a shoutout – #FanFeature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photo of your workspace decorated for Valentine’s Day – #FestiveOffice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your favorite pancake recipe – #NationalPancakeDay (Feb 25, 2025)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cute animal photo to celebrate love in all forms – #CutenessOverload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Talk about your favorite way to relax or recharge – #WellnessWednesday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Create a list of "5 Things I Love Right Now" – and ask followers to do the same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funny winter “I’m over this weather” meme – #WinterMood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creative Valentine's Day DIY or craft idea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poll: Coffee date or dinner date?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Leap Day (Feb 29, if applicable) – Share a quirky fun fact or bonus content!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endParaRPr lang="en-US" sz="1068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011767" y="2877777"/>
            <a:ext cx="126668" cy="126668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56209" y="2110604"/>
            <a:ext cx="6049670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FEBRUARY IDEAS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011767" y="3053677"/>
            <a:ext cx="126668" cy="126668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11767" y="3232625"/>
            <a:ext cx="126668" cy="126668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11767" y="3445367"/>
            <a:ext cx="126668" cy="126668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11767" y="3813497"/>
            <a:ext cx="126668" cy="126668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011767" y="4006329"/>
            <a:ext cx="126668" cy="126668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011767" y="4204087"/>
            <a:ext cx="126668" cy="126668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011767" y="4391862"/>
            <a:ext cx="126668" cy="126668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011767" y="4568594"/>
            <a:ext cx="126668" cy="126668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011767" y="4968038"/>
            <a:ext cx="126668" cy="126668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011767" y="5141118"/>
            <a:ext cx="126668" cy="126668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011767" y="5335573"/>
            <a:ext cx="126668" cy="126668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011767" y="5532605"/>
            <a:ext cx="126668" cy="126668"/>
            <a:chOff x="0" y="0"/>
            <a:chExt cx="812800" cy="812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1011767" y="5709337"/>
            <a:ext cx="126668" cy="126668"/>
            <a:chOff x="0" y="0"/>
            <a:chExt cx="812800" cy="8128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1011767" y="6093424"/>
            <a:ext cx="126668" cy="126668"/>
            <a:chOff x="0" y="0"/>
            <a:chExt cx="812800" cy="81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1011767" y="6293436"/>
            <a:ext cx="126668" cy="126668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1011767" y="3627928"/>
            <a:ext cx="126668" cy="126668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011767" y="5911438"/>
            <a:ext cx="126668" cy="126668"/>
            <a:chOff x="0" y="0"/>
            <a:chExt cx="812800" cy="8128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9" name="TextBox 59"/>
          <p:cNvSpPr txBox="1"/>
          <p:nvPr/>
        </p:nvSpPr>
        <p:spPr>
          <a:xfrm>
            <a:off x="756209" y="1318185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POST IDEAS</a:t>
            </a:r>
          </a:p>
        </p:txBody>
      </p:sp>
      <p:grpSp>
        <p:nvGrpSpPr>
          <p:cNvPr id="60" name="Group 60"/>
          <p:cNvGrpSpPr/>
          <p:nvPr/>
        </p:nvGrpSpPr>
        <p:grpSpPr>
          <a:xfrm>
            <a:off x="1011767" y="6675220"/>
            <a:ext cx="126668" cy="126668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011767" y="6872137"/>
            <a:ext cx="126668" cy="126668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011767" y="7243414"/>
            <a:ext cx="126668" cy="126668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1011767" y="7431425"/>
            <a:ext cx="126668" cy="126668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1011767" y="7811608"/>
            <a:ext cx="126668" cy="126668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1011767" y="8008525"/>
            <a:ext cx="126668" cy="126668"/>
            <a:chOff x="0" y="0"/>
            <a:chExt cx="812800" cy="8128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1011767" y="8196536"/>
            <a:ext cx="126668" cy="126668"/>
            <a:chOff x="0" y="0"/>
            <a:chExt cx="812800" cy="81280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1011767" y="8384547"/>
            <a:ext cx="126668" cy="126668"/>
            <a:chOff x="0" y="0"/>
            <a:chExt cx="812800" cy="81280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1011767" y="8570096"/>
            <a:ext cx="126668" cy="126668"/>
            <a:chOff x="0" y="0"/>
            <a:chExt cx="812800" cy="8128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TextBox 8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7" name="Group 87"/>
          <p:cNvGrpSpPr/>
          <p:nvPr/>
        </p:nvGrpSpPr>
        <p:grpSpPr>
          <a:xfrm>
            <a:off x="1011767" y="8767013"/>
            <a:ext cx="126668" cy="126668"/>
            <a:chOff x="0" y="0"/>
            <a:chExt cx="812800" cy="81280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TextBox 8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184948" y="2791240"/>
            <a:ext cx="5421094" cy="61035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monthly goals or intentions – #HelloMarch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spring cleaning tip or checklist – #SpringCleaning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woman you admire – #WomensHistoryMonth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quote by a famous woman – #MotivationMonday or #WomensHistoryMonth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green-themed recipes – #MarchEats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photo of something blooming or spring-related – #SignsOfSpring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behind-the-scenes of your workspace – #WorkWednesday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Run a poll: Are you Team Spring or still loving Winter?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fun fact about your industry – #FunFactFriday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favorite book or podcast – #MarchReads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Promote a product or service with a spring discount – #SpringSale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self-care or wellness tip – #SelfCareSundayPost a “this or that” poll (e.g., coffee vs. tea, beach vs. mountains)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favorite green outfit or accessory – #StPatricksDay (Mar 17)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lucky charm or superstition story – #LuckyVibes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rainbow-themed photo or product – #PotOfGold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photo of a pet in green or with shamrocks – #StPatricksDayPets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the first day of spring (Mar 19, 2025) – #SpringEquinox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your favorite women-owned business – #WomensHistoryMonth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spring recipe (salad, smoothie, etc.) – #FreshEats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Run a March Madness-style bracket (favorite snacks, movies, etc.) – #MarchMadness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quote about renewal or growth – #SpringVibes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user-generated photo or testimonial – #FanFeature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Offer a spring cleaning giveaway or contest – #Giveaway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throwback to your favorite spring memory – #ThrowbackThursday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your followers what they’re looking forward to this spring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#InternationalWomensDay (Mar 8) – share a personal story or team tribute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r>
              <a:rPr lang="en-US" sz="10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End the month with a gratitude post – what went well in March?</a:t>
            </a:r>
          </a:p>
          <a:p>
            <a:pPr algn="l">
              <a:lnSpc>
                <a:spcPts val="1526"/>
              </a:lnSpc>
              <a:spcBef>
                <a:spcPct val="0"/>
              </a:spcBef>
            </a:pPr>
            <a:endParaRPr lang="en-US" sz="1090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956046" y="2853749"/>
            <a:ext cx="129217" cy="129217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56209" y="2100923"/>
            <a:ext cx="6049670" cy="2521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35"/>
              </a:lnSpc>
              <a:spcBef>
                <a:spcPct val="0"/>
              </a:spcBef>
            </a:pPr>
            <a:r>
              <a:rPr lang="en-US" sz="1453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MARCH IDEAS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56046" y="3042589"/>
            <a:ext cx="129217" cy="129217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56046" y="3421839"/>
            <a:ext cx="129217" cy="129217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56046" y="3801089"/>
            <a:ext cx="129217" cy="129217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56046" y="4189348"/>
            <a:ext cx="129217" cy="129217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56046" y="4370495"/>
            <a:ext cx="129217" cy="129217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56046" y="4568952"/>
            <a:ext cx="129217" cy="129217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956046" y="4758754"/>
            <a:ext cx="129217" cy="129217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956046" y="4943350"/>
            <a:ext cx="129217" cy="129217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956046" y="5133152"/>
            <a:ext cx="129217" cy="129217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956046" y="5488978"/>
            <a:ext cx="129217" cy="129217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956046" y="5681052"/>
            <a:ext cx="129217" cy="129217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956046" y="5873450"/>
            <a:ext cx="129217" cy="129217"/>
            <a:chOff x="0" y="0"/>
            <a:chExt cx="812800" cy="812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956046" y="6056176"/>
            <a:ext cx="129217" cy="129217"/>
            <a:chOff x="0" y="0"/>
            <a:chExt cx="812800" cy="8128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956046" y="6255055"/>
            <a:ext cx="129217" cy="129217"/>
            <a:chOff x="0" y="0"/>
            <a:chExt cx="812800" cy="81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956046" y="6436001"/>
            <a:ext cx="129217" cy="129217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956046" y="3990891"/>
            <a:ext cx="129217" cy="129217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sp>
        <p:nvSpPr>
          <p:cNvPr id="56" name="TextBox 56"/>
          <p:cNvSpPr txBox="1"/>
          <p:nvPr/>
        </p:nvSpPr>
        <p:spPr>
          <a:xfrm>
            <a:off x="756209" y="1296833"/>
            <a:ext cx="6049670" cy="365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0"/>
              </a:lnSpc>
            </a:pPr>
            <a:r>
              <a:rPr lang="en-US" sz="2715" spc="81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POST IDEAS</a:t>
            </a:r>
          </a:p>
        </p:txBody>
      </p:sp>
      <p:grpSp>
        <p:nvGrpSpPr>
          <p:cNvPr id="57" name="Group 57"/>
          <p:cNvGrpSpPr/>
          <p:nvPr/>
        </p:nvGrpSpPr>
        <p:grpSpPr>
          <a:xfrm>
            <a:off x="956046" y="3238706"/>
            <a:ext cx="129217" cy="129217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956046" y="6640450"/>
            <a:ext cx="129217" cy="129217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956046" y="6821396"/>
            <a:ext cx="129217" cy="129217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956046" y="7203001"/>
            <a:ext cx="129217" cy="129217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956046" y="7398420"/>
            <a:ext cx="129217" cy="129217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956046" y="7579366"/>
            <a:ext cx="129217" cy="129217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956046" y="7766411"/>
            <a:ext cx="129217" cy="129217"/>
            <a:chOff x="0" y="0"/>
            <a:chExt cx="812800" cy="8128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956046" y="7970860"/>
            <a:ext cx="129217" cy="129217"/>
            <a:chOff x="0" y="0"/>
            <a:chExt cx="812800" cy="81280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956046" y="8159377"/>
            <a:ext cx="129217" cy="129217"/>
            <a:chOff x="0" y="0"/>
            <a:chExt cx="812800" cy="81280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956046" y="8533468"/>
            <a:ext cx="129217" cy="129217"/>
            <a:chOff x="0" y="0"/>
            <a:chExt cx="812800" cy="8128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TextBox 8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160" tIns="46160" rIns="46160" bIns="46160" rtlCol="0" anchor="ctr"/>
            <a:lstStyle/>
            <a:p>
              <a:pPr algn="ctr">
                <a:lnSpc>
                  <a:spcPts val="1526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135191" y="2825275"/>
            <a:ext cx="5557459" cy="6256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monthly goals – #HelloApril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fun April Fools' Day joke or prank – #AprilFools (Apr 1)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springtime photos (flowers, sunshine, nature) – #SpringVibes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favorite book for #NationalLibraryWeek (Apr 6–12)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motivational quote – #MondayMotivation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your team or business wins so far – #WinsWednesday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followers: What’s your favorite spring activity?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an Earth Month eco-friendly tip – #EarthMonth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healthy spring recipe (salads, smoothies, light meals) – #SpringEats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outdoor workout or walk spot – #WellnessWednesday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cute pet enjoying springtime – #PetsofInstagram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flower – #SpringBloom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behind-the-scenes of spring cleaning or organizing – #SpringCleaning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Create a poll: Tulips or Daffodils?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small/local business you love – #SupportLocal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#NationalPetDay (Apr 11) with a cute pet pic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favorite quote about growth or change – #SpringQuotes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throwback spring break photo – #TBT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Run an Easter or spring-themed giveaway – #Giveaway (Easter is Apr 20 in 2025)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an Easter brunch recipe or table setup – #EasterVibes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creative DIY or craft idea – #DIYSpring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about #EarthDay (Apr 22) – share how you or your biz helps the planet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#AdministrativeProfessionalsDay (Apr 23) – show appreciation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rainy day activity – #AprilShowers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your spring fashion must-haves – #SpringStyle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fun fact related to your niche – #FunFactFriday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customer or client story – #TestimonialTuesday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“this or that” (picnic or hike, tea or lemonade, etc.) – #Engage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followers what’s on their spring bucket list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r>
              <a:rPr lang="en-US" sz="1117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reflection on the month: What did you learn or love in April?</a:t>
            </a:r>
          </a:p>
          <a:p>
            <a:pPr algn="l">
              <a:lnSpc>
                <a:spcPts val="1564"/>
              </a:lnSpc>
              <a:spcBef>
                <a:spcPct val="0"/>
              </a:spcBef>
            </a:pPr>
            <a:endParaRPr lang="en-US" sz="1117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900531" y="2869665"/>
            <a:ext cx="132467" cy="132467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56209" y="2110522"/>
            <a:ext cx="6049670" cy="257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86"/>
              </a:lnSpc>
              <a:spcBef>
                <a:spcPct val="0"/>
              </a:spcBef>
            </a:pPr>
            <a:r>
              <a:rPr lang="en-US" sz="14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APRIL IDEAS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00531" y="3057870"/>
            <a:ext cx="132467" cy="132467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00531" y="3271141"/>
            <a:ext cx="132467" cy="132467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00531" y="3474590"/>
            <a:ext cx="132467" cy="132467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00531" y="3854870"/>
            <a:ext cx="132467" cy="132467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00531" y="4045688"/>
            <a:ext cx="132467" cy="132467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00531" y="4258010"/>
            <a:ext cx="132467" cy="132467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900531" y="4443714"/>
            <a:ext cx="132467" cy="132467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900531" y="4638290"/>
            <a:ext cx="132467" cy="132467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900531" y="4823994"/>
            <a:ext cx="132467" cy="132467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900531" y="5036316"/>
            <a:ext cx="132467" cy="132467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900531" y="5222019"/>
            <a:ext cx="132467" cy="132467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900531" y="5422643"/>
            <a:ext cx="132467" cy="132467"/>
            <a:chOff x="0" y="0"/>
            <a:chExt cx="812800" cy="812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900531" y="5617220"/>
            <a:ext cx="132467" cy="132467"/>
            <a:chOff x="0" y="0"/>
            <a:chExt cx="812800" cy="8128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900531" y="5802923"/>
            <a:ext cx="132467" cy="132467"/>
            <a:chOff x="0" y="0"/>
            <a:chExt cx="812800" cy="81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900531" y="3669166"/>
            <a:ext cx="132467" cy="132467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sp>
        <p:nvSpPr>
          <p:cNvPr id="53" name="TextBox 53"/>
          <p:cNvSpPr txBox="1"/>
          <p:nvPr/>
        </p:nvSpPr>
        <p:spPr>
          <a:xfrm>
            <a:off x="756209" y="1276144"/>
            <a:ext cx="6049670" cy="376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27"/>
              </a:lnSpc>
            </a:pPr>
            <a:r>
              <a:rPr lang="en-US" sz="2783" spc="83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POST IDEAS</a:t>
            </a:r>
          </a:p>
        </p:txBody>
      </p:sp>
      <p:grpSp>
        <p:nvGrpSpPr>
          <p:cNvPr id="54" name="Group 54"/>
          <p:cNvGrpSpPr/>
          <p:nvPr/>
        </p:nvGrpSpPr>
        <p:grpSpPr>
          <a:xfrm>
            <a:off x="900531" y="5997500"/>
            <a:ext cx="132467" cy="132467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900531" y="6192076"/>
            <a:ext cx="132467" cy="132467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900531" y="6395525"/>
            <a:ext cx="132467" cy="132467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900531" y="6785302"/>
            <a:ext cx="132467" cy="132467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900531" y="6978474"/>
            <a:ext cx="132467" cy="132467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900531" y="7173051"/>
            <a:ext cx="132467" cy="132467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900531" y="7376500"/>
            <a:ext cx="132467" cy="132467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900531" y="7571382"/>
            <a:ext cx="132467" cy="132467"/>
            <a:chOff x="0" y="0"/>
            <a:chExt cx="812800" cy="8128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900531" y="7765415"/>
            <a:ext cx="132467" cy="132467"/>
            <a:chOff x="0" y="0"/>
            <a:chExt cx="812800" cy="81280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900531" y="7959449"/>
            <a:ext cx="132467" cy="132467"/>
            <a:chOff x="0" y="0"/>
            <a:chExt cx="812800" cy="81280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900531" y="8153482"/>
            <a:ext cx="132467" cy="132467"/>
            <a:chOff x="0" y="0"/>
            <a:chExt cx="812800" cy="8128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TextBox 8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87" name="Group 87"/>
          <p:cNvGrpSpPr/>
          <p:nvPr/>
        </p:nvGrpSpPr>
        <p:grpSpPr>
          <a:xfrm>
            <a:off x="900531" y="8347516"/>
            <a:ext cx="132467" cy="132467"/>
            <a:chOff x="0" y="0"/>
            <a:chExt cx="812800" cy="81280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TextBox 8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90" name="Group 90"/>
          <p:cNvGrpSpPr/>
          <p:nvPr/>
        </p:nvGrpSpPr>
        <p:grpSpPr>
          <a:xfrm>
            <a:off x="900531" y="8541549"/>
            <a:ext cx="132467" cy="132467"/>
            <a:chOff x="0" y="0"/>
            <a:chExt cx="812800" cy="81280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TextBox 9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  <p:grpSp>
        <p:nvGrpSpPr>
          <p:cNvPr id="93" name="Group 93"/>
          <p:cNvGrpSpPr/>
          <p:nvPr/>
        </p:nvGrpSpPr>
        <p:grpSpPr>
          <a:xfrm>
            <a:off x="900531" y="8753718"/>
            <a:ext cx="132467" cy="132467"/>
            <a:chOff x="0" y="0"/>
            <a:chExt cx="812800" cy="81280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TextBox 9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21" tIns="47321" rIns="47321" bIns="47321" rtlCol="0" anchor="ctr"/>
            <a:lstStyle/>
            <a:p>
              <a:pPr algn="ctr">
                <a:lnSpc>
                  <a:spcPts val="1564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119228" y="2827370"/>
            <a:ext cx="5561922" cy="66518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goals or focus for the month – #HelloMay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spring quote or affirmation – #MondayMotivation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photo of flowers blooming in your area – #MayFlowers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your mom or ask followers to share theirs – #MothersDay 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(May 11, 2025)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woman who inspires you – #WomanCrushWednesday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behind-the-scenes of your workspace or life – #BTS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mental health tip or resource – #MentalHealthAwarenessMonth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sunny spring recipe (smoothie bowl, salad, grilled veggies) – #FreshEats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Ask: What’s your favorite way to relax in spring? – #SelfCare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Run a poll: Ice cream or frozen yogurt?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a customer or team member – #FeatureFriday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outdoor activity – #SpringVibes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throwback to a great spring memory – #ThrowbackThursday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small business you love – #SupportSmallBusiness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flat lay of your spring essentials – #FlatLayFriday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Teacher Appreciation Week (May 5–9) – thank a teacher!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something calming or mindful – #WellnessWednesday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book or podcast you’re loving – #MayReads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quote about growth or transformation – #SpringGrowth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followers to drop their favorite flower emoji 🌷🌻🌼 – #FlowerPower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fun fact or trivia about your niche – #FunFactFriday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picnic setup or idea – #PicnicSeason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plant or garden tips – #PlantParenthood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Talk about a personal or business milestone – #Celebrate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something red, white, and blue for Memorial Day – #MemorialDay 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(May 26, 2025)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gratitude list or ask followers what they’re grateful for – #Gratitude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checklist: “Things to Do This Spring” – #SpringChecklist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followers: Mountains or beach for summer trips? – #TravelTuesday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r>
              <a:rPr lang="en-US" sz="111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Reflect on the month: wins, lessons, and what you’re excited for in June – #MonthInReview</a:t>
            </a:r>
          </a:p>
          <a:p>
            <a:pPr algn="l">
              <a:lnSpc>
                <a:spcPts val="1566"/>
              </a:lnSpc>
              <a:spcBef>
                <a:spcPct val="0"/>
              </a:spcBef>
            </a:pPr>
            <a:endParaRPr lang="en-US" sz="1118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884379" y="2862673"/>
            <a:ext cx="132574" cy="132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56209" y="2112441"/>
            <a:ext cx="6049670" cy="2577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88"/>
              </a:lnSpc>
              <a:spcBef>
                <a:spcPct val="0"/>
              </a:spcBef>
            </a:pPr>
            <a:r>
              <a:rPr lang="en-US" sz="1491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MAY IDEAS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884379" y="3066285"/>
            <a:ext cx="132574" cy="13257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884379" y="3273563"/>
            <a:ext cx="132574" cy="132574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884379" y="3477176"/>
            <a:ext cx="132574" cy="132574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884379" y="4085019"/>
            <a:ext cx="132574" cy="132574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884379" y="4285808"/>
            <a:ext cx="132574" cy="132574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884379" y="4477748"/>
            <a:ext cx="132574" cy="132574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884379" y="4897970"/>
            <a:ext cx="132574" cy="132574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884379" y="5092260"/>
            <a:ext cx="132574" cy="132574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884379" y="5294238"/>
            <a:ext cx="132574" cy="132574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884379" y="5507307"/>
            <a:ext cx="132574" cy="132574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884379" y="5698354"/>
            <a:ext cx="132574" cy="132574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884379" y="5911423"/>
            <a:ext cx="132574" cy="132574"/>
            <a:chOff x="0" y="0"/>
            <a:chExt cx="812800" cy="812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884379" y="7341081"/>
            <a:ext cx="132574" cy="132574"/>
            <a:chOff x="0" y="0"/>
            <a:chExt cx="812800" cy="8128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884379" y="3854624"/>
            <a:ext cx="132574" cy="132574"/>
            <a:chOff x="0" y="0"/>
            <a:chExt cx="812800" cy="81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sp>
        <p:nvSpPr>
          <p:cNvPr id="50" name="TextBox 50"/>
          <p:cNvSpPr txBox="1"/>
          <p:nvPr/>
        </p:nvSpPr>
        <p:spPr>
          <a:xfrm>
            <a:off x="756209" y="1279058"/>
            <a:ext cx="6053112" cy="3765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29"/>
              </a:lnSpc>
            </a:pPr>
            <a:r>
              <a:rPr lang="en-US" sz="2785" spc="83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POST IDEAS</a:t>
            </a:r>
          </a:p>
        </p:txBody>
      </p:sp>
      <p:grpSp>
        <p:nvGrpSpPr>
          <p:cNvPr id="51" name="Group 51"/>
          <p:cNvGrpSpPr/>
          <p:nvPr/>
        </p:nvGrpSpPr>
        <p:grpSpPr>
          <a:xfrm>
            <a:off x="884379" y="6112685"/>
            <a:ext cx="132574" cy="132574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884379" y="6309768"/>
            <a:ext cx="132574" cy="132574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884379" y="6518055"/>
            <a:ext cx="132574" cy="132574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884379" y="6724460"/>
            <a:ext cx="132574" cy="132574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884379" y="6927524"/>
            <a:ext cx="132574" cy="132574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884379" y="7140593"/>
            <a:ext cx="132574" cy="132574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884379" y="7538164"/>
            <a:ext cx="132574" cy="132574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884379" y="7744569"/>
            <a:ext cx="132574" cy="132574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884379" y="7940851"/>
            <a:ext cx="132574" cy="132574"/>
            <a:chOff x="0" y="0"/>
            <a:chExt cx="812800" cy="8128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884379" y="8147086"/>
            <a:ext cx="132574" cy="132574"/>
            <a:chOff x="0" y="0"/>
            <a:chExt cx="812800" cy="81280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884379" y="8547824"/>
            <a:ext cx="132574" cy="132574"/>
            <a:chOff x="0" y="0"/>
            <a:chExt cx="812800" cy="81280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884379" y="8754229"/>
            <a:ext cx="132574" cy="132574"/>
            <a:chOff x="0" y="0"/>
            <a:chExt cx="812800" cy="8128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TextBox 8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87" name="Group 87"/>
          <p:cNvGrpSpPr/>
          <p:nvPr/>
        </p:nvGrpSpPr>
        <p:grpSpPr>
          <a:xfrm>
            <a:off x="884379" y="8957841"/>
            <a:ext cx="132574" cy="132574"/>
            <a:chOff x="0" y="0"/>
            <a:chExt cx="812800" cy="81280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TextBox 8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  <p:grpSp>
        <p:nvGrpSpPr>
          <p:cNvPr id="90" name="Group 90"/>
          <p:cNvGrpSpPr/>
          <p:nvPr/>
        </p:nvGrpSpPr>
        <p:grpSpPr>
          <a:xfrm>
            <a:off x="884379" y="9161453"/>
            <a:ext cx="132574" cy="132574"/>
            <a:chOff x="0" y="0"/>
            <a:chExt cx="812800" cy="81280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TextBox 9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7359" tIns="47359" rIns="47359" bIns="47359" rtlCol="0" anchor="ctr"/>
            <a:lstStyle/>
            <a:p>
              <a:pPr algn="ctr">
                <a:lnSpc>
                  <a:spcPts val="1566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172040" y="2863375"/>
            <a:ext cx="5442396" cy="6161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goals or summer bucket list – #HelloJune #SummerGoals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sunny, outdoorsy photo to welcome the season – #SummerVibes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summer drink recipe (iced coffee, lemonade, etc.) – #SipsOfSummer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local spot for summer fun – #SupportLocal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a team win or customer shoutout – #FeatureFriday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pride-themed post or support message – #PrideMonth 🏳️‍🌈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mental wellness tip or check-in – #WellnessWednesday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Ask: Beach day or pool day? (run a poll!) – #ThisOrThat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motivational quote about growth – #MidYearMotivation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National Donut Day (June 6) with a sweet post – #NationalDonutDay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vacation destination or travel pic – #WanderlustWednesday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summer reading list or favorite book – #JuneReads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followers: What’s one thing you want to do this summer?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Father’s Day (June 15, 2025) – share a tribute or ask followers to share their dads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behind-the-scenes look at your workspace or process – #BTS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Create a “Summer To-Do List” graphic – #SummerFun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team or pet photo outside enjoying the weather – #TeamTuesday or #PetsofInstagram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Run a summer giveaway or contest – #SummerGiveaway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the First Day of Summer (June 21) – #FirstDayOfSummer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throwback to a favorite summer memory – #ThrowbackThursday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favorite seasonal dish or BBQ tip – #GrillSeason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“this or that” (sunrise vs. sunset, beach vs. lake, etc.) – #EngageYourAudience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customer review or testimonial – #TestimonialTuesday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productivity or planning tip for mid-year check-ins – #HalfwayThere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Spotlight a small business you love – #SmallBizLove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nature walk or hiking pic – #OutdoorAdventures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Wrap up the month with a reflection post – What did you love, learn, or accomplish in June?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endParaRPr lang="en-US" sz="1068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947652" y="2915877"/>
            <a:ext cx="126668" cy="126668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56209" y="2110604"/>
            <a:ext cx="6049670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JUNE IDEAS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47652" y="3095806"/>
            <a:ext cx="126668" cy="126668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47652" y="3293241"/>
            <a:ext cx="126668" cy="126668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47652" y="3660359"/>
            <a:ext cx="126668" cy="126668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47652" y="4040069"/>
            <a:ext cx="126668" cy="126668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47652" y="4224251"/>
            <a:ext cx="126668" cy="126668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7652" y="4422184"/>
            <a:ext cx="126668" cy="126668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947652" y="4616541"/>
            <a:ext cx="126668" cy="126668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947652" y="4801116"/>
            <a:ext cx="126668" cy="126668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947652" y="4999049"/>
            <a:ext cx="126668" cy="126668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947652" y="5182757"/>
            <a:ext cx="126668" cy="126668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947652" y="5375828"/>
            <a:ext cx="126668" cy="126668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947652" y="5558176"/>
            <a:ext cx="126668" cy="126668"/>
            <a:chOff x="0" y="0"/>
            <a:chExt cx="812800" cy="812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947652" y="5940684"/>
            <a:ext cx="126668" cy="126668"/>
            <a:chOff x="0" y="0"/>
            <a:chExt cx="812800" cy="8128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947652" y="6131741"/>
            <a:ext cx="126668" cy="126668"/>
            <a:chOff x="0" y="0"/>
            <a:chExt cx="812800" cy="81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947652" y="3854902"/>
            <a:ext cx="126668" cy="126668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3" name="TextBox 5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POST IDEAS</a:t>
            </a:r>
          </a:p>
        </p:txBody>
      </p:sp>
      <p:grpSp>
        <p:nvGrpSpPr>
          <p:cNvPr id="54" name="Group 54"/>
          <p:cNvGrpSpPr/>
          <p:nvPr/>
        </p:nvGrpSpPr>
        <p:grpSpPr>
          <a:xfrm>
            <a:off x="947652" y="6318545"/>
            <a:ext cx="126668" cy="126668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947652" y="6700660"/>
            <a:ext cx="126668" cy="126668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947652" y="6887464"/>
            <a:ext cx="126668" cy="126668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947652" y="7082974"/>
            <a:ext cx="126668" cy="126668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947652" y="7278684"/>
            <a:ext cx="126668" cy="126668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947652" y="7465288"/>
            <a:ext cx="126668" cy="126668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947652" y="7856309"/>
            <a:ext cx="126668" cy="126668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947652" y="8048923"/>
            <a:ext cx="126668" cy="126668"/>
            <a:chOff x="0" y="0"/>
            <a:chExt cx="812800" cy="8128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947652" y="8229564"/>
            <a:ext cx="126668" cy="126668"/>
            <a:chOff x="0" y="0"/>
            <a:chExt cx="812800" cy="81280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947652" y="8415389"/>
            <a:ext cx="126668" cy="126668"/>
            <a:chOff x="0" y="0"/>
            <a:chExt cx="812800" cy="81280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947652" y="8601214"/>
            <a:ext cx="126668" cy="126668"/>
            <a:chOff x="0" y="0"/>
            <a:chExt cx="812800" cy="8128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TextBox 8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35657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188657" y="2889521"/>
            <a:ext cx="5414607" cy="6319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July goals or summer bucket list – #HelloJuly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fun photo in red, white, and blue – #4thOfJuly (July 4)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firework pic or memory from Independence Day – #July4thVibes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followers: What’s your go-to BBQ dish? – #BBQSeason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summer safety tip (hydration, sunscreen, etc.) – #WellnessWednesday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National Ice Cream Month – share your favorite flavor 🍦 – #IceCreamLovers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Create a poll: Beach day or lake day? – #SummerFun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behind-the-scenes of your summer routine – #DayInTheLife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summer playlist – #FeelGoodFriday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Spotlight a local business or maker – #SupportLocal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pet enjoying summer (pool, beach, shades) – #PetsofInstagram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summer reading recommendation – #JulyReads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productivity tip for staying focused in the summer – #WorkSmart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followers: What’s one thing on your summer bucket list?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picnic or outdoor meal setup – #PicnicSeason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National Mojito Day (July 11) or National French Fry Day (July 13) with a foodie post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quote about freedom, sunshine, or joy – #MondayMotivation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Run a giveaway or contest – summer edition! – #SummerGiveaway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customer story or testimonial – #FanFeature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summer DIY or craft idea – #GetCreative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hydration reminder – and your favorite water bottle! – #HydrationNation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scenic sunset, beach, or backyard chill pic – #GoldenHour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summer skincare tip – #SelfCare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National Parents’ Day (July 27, 2025) with a tribute post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fun “this or that” (lemonade vs. iced tea, road trip vs. staycation)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summer playlist or movie night list – #SummerVibes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hobby you love doing during the summer – #HobbyTime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reflection on July – What did you accomplish, enjoy, or learn?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r>
              <a:rPr lang="en-US" sz="109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Tease what’s coming in August – new launches, ideas, or themes!</a:t>
            </a:r>
          </a:p>
          <a:p>
            <a:pPr algn="l">
              <a:lnSpc>
                <a:spcPts val="1532"/>
              </a:lnSpc>
              <a:spcBef>
                <a:spcPct val="0"/>
              </a:spcBef>
            </a:pPr>
            <a:endParaRPr lang="en-US" sz="1094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958824" y="2929232"/>
            <a:ext cx="129742" cy="129742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56209" y="2141183"/>
            <a:ext cx="6022545" cy="2530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43"/>
              </a:lnSpc>
              <a:spcBef>
                <a:spcPct val="0"/>
              </a:spcBef>
            </a:pPr>
            <a:r>
              <a:rPr lang="en-US" sz="1459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JULY IDEAS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58824" y="3102425"/>
            <a:ext cx="129742" cy="129742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58824" y="3294585"/>
            <a:ext cx="129742" cy="129742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58824" y="3682943"/>
            <a:ext cx="129742" cy="129742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58824" y="3873516"/>
            <a:ext cx="129742" cy="129742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58824" y="4251379"/>
            <a:ext cx="129742" cy="129742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58824" y="4444616"/>
            <a:ext cx="129742" cy="129742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958824" y="4629382"/>
            <a:ext cx="129742" cy="129742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958824" y="4826370"/>
            <a:ext cx="129742" cy="129742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958824" y="5013052"/>
            <a:ext cx="129742" cy="129742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958824" y="5206291"/>
            <a:ext cx="129742" cy="129742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958824" y="5397758"/>
            <a:ext cx="129742" cy="129742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958824" y="5588043"/>
            <a:ext cx="129742" cy="129742"/>
            <a:chOff x="0" y="0"/>
            <a:chExt cx="812800" cy="8128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44" name="Group 44"/>
          <p:cNvGrpSpPr/>
          <p:nvPr/>
        </p:nvGrpSpPr>
        <p:grpSpPr>
          <a:xfrm>
            <a:off x="958824" y="5779797"/>
            <a:ext cx="129742" cy="129742"/>
            <a:chOff x="0" y="0"/>
            <a:chExt cx="812800" cy="812800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TextBox 4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47" name="Group 47"/>
          <p:cNvGrpSpPr/>
          <p:nvPr/>
        </p:nvGrpSpPr>
        <p:grpSpPr>
          <a:xfrm>
            <a:off x="958824" y="3493848"/>
            <a:ext cx="129742" cy="129742"/>
            <a:chOff x="0" y="0"/>
            <a:chExt cx="812800" cy="81280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sp>
        <p:nvSpPr>
          <p:cNvPr id="50" name="TextBox 50"/>
          <p:cNvSpPr txBox="1"/>
          <p:nvPr/>
        </p:nvSpPr>
        <p:spPr>
          <a:xfrm>
            <a:off x="756209" y="1276144"/>
            <a:ext cx="6049670" cy="3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71"/>
              </a:lnSpc>
            </a:pPr>
            <a:r>
              <a:rPr lang="en-US" sz="2726" spc="81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POST IDEAS</a:t>
            </a:r>
          </a:p>
        </p:txBody>
      </p:sp>
      <p:grpSp>
        <p:nvGrpSpPr>
          <p:cNvPr id="51" name="Group 51"/>
          <p:cNvGrpSpPr/>
          <p:nvPr/>
        </p:nvGrpSpPr>
        <p:grpSpPr>
          <a:xfrm>
            <a:off x="958824" y="5964622"/>
            <a:ext cx="129742" cy="129742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958824" y="6344828"/>
            <a:ext cx="129742" cy="129742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958824" y="6535077"/>
            <a:ext cx="129742" cy="129742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958824" y="6733085"/>
            <a:ext cx="129742" cy="129742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958824" y="6921556"/>
            <a:ext cx="129742" cy="129742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958824" y="7111445"/>
            <a:ext cx="129742" cy="129742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958824" y="7492724"/>
            <a:ext cx="129742" cy="129742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958824" y="7683229"/>
            <a:ext cx="129742" cy="129742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958824" y="7877113"/>
            <a:ext cx="129742" cy="129742"/>
            <a:chOff x="0" y="0"/>
            <a:chExt cx="812800" cy="8128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958824" y="8067362"/>
            <a:ext cx="129742" cy="129742"/>
            <a:chOff x="0" y="0"/>
            <a:chExt cx="812800" cy="81280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958824" y="8257611"/>
            <a:ext cx="129742" cy="129742"/>
            <a:chOff x="0" y="0"/>
            <a:chExt cx="812800" cy="81280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958824" y="8447860"/>
            <a:ext cx="129742" cy="129742"/>
            <a:chOff x="0" y="0"/>
            <a:chExt cx="812800" cy="8128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TextBox 8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87" name="Group 87"/>
          <p:cNvGrpSpPr/>
          <p:nvPr/>
        </p:nvGrpSpPr>
        <p:grpSpPr>
          <a:xfrm>
            <a:off x="958824" y="8648096"/>
            <a:ext cx="129742" cy="129742"/>
            <a:chOff x="0" y="0"/>
            <a:chExt cx="812800" cy="81280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TextBox 8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  <p:grpSp>
        <p:nvGrpSpPr>
          <p:cNvPr id="90" name="Group 90"/>
          <p:cNvGrpSpPr/>
          <p:nvPr/>
        </p:nvGrpSpPr>
        <p:grpSpPr>
          <a:xfrm>
            <a:off x="958824" y="8814597"/>
            <a:ext cx="129742" cy="129742"/>
            <a:chOff x="0" y="0"/>
            <a:chExt cx="812800" cy="812800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TextBox 9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348" tIns="46348" rIns="46348" bIns="46348" rtlCol="0" anchor="ctr"/>
            <a:lstStyle/>
            <a:p>
              <a:pPr algn="ctr">
                <a:lnSpc>
                  <a:spcPts val="1532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239027" y="2863375"/>
            <a:ext cx="5314168" cy="6161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August goals or intentions – #HelloAugust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quote about summer memories or new beginnings – #MondayMotivation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summer memory with a throwback photo – #ThrowbackThursday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back-to-school tip – #BackToSchool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“What’s in my bag/backpack” photo – #BackToSchoolEssentials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National Friendship Day (Aug 3, 2025) – post a photo or tag your besties!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picnic spot or outdoor hangout – #SummerVibes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Run a poll: Are you team “Soak up the sun” or “Ready for fall”?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flat lay of your August must-haves – #AugustStyle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International Cat Day (Aug 8) – share a cat photo or meme 🐱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self-care or slow-down reminder – #SelfCareSunday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hydration tip or healthy summer snack idea – #WellnessWednesday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behind-the-scenes look at your work routine – #BTS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local café, boutique, or artist – #SupportSmallBusiness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your summer reading list or favorite August book – #AugustReads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National Relaxation Day (Aug 15) – share your chill-out activity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Ask: What’s your favorite thing about summer? 🌞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team highlight or appreciation post – #TeamTuesday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motivational quote about transitions or growth – #WisdomWednesday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Run a summer clearance or back-to-school sale – #SaleAlert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favorite vacation photo – #Wanderlust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favorite seasonal recipe (grilled veggies, fruit salad, etc.) – #FreshEats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National Dog Day (Aug 26) – show off your pup or ask followers to share theirs 🐶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“This or That” (pool vs. beach, sweet vs. salty, staycation vs. travel)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customer review or story – #TestimonialTuesday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followers: What are you looking forward to in fall? 🍂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Show off your workspace refresh or prep for the new season – #WorkspaceGoals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endParaRPr lang="en-US" sz="1068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014640" y="2905036"/>
            <a:ext cx="126668" cy="126668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56209" y="2110604"/>
            <a:ext cx="6049670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AUGUST IDEAS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014640" y="3080775"/>
            <a:ext cx="126668" cy="126668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14640" y="3669054"/>
            <a:ext cx="126668" cy="126668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08893" y="3844071"/>
            <a:ext cx="126668" cy="126668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008893" y="4034945"/>
            <a:ext cx="126668" cy="126668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014640" y="4423140"/>
            <a:ext cx="126668" cy="126668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014640" y="4612777"/>
            <a:ext cx="126668" cy="126668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014640" y="4802262"/>
            <a:ext cx="126668" cy="126668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014640" y="4991737"/>
            <a:ext cx="126668" cy="126668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014640" y="5174284"/>
            <a:ext cx="126668" cy="126668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014640" y="3478903"/>
            <a:ext cx="126668" cy="126668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POST IDEAS</a:t>
            </a:r>
          </a:p>
        </p:txBody>
      </p:sp>
      <p:grpSp>
        <p:nvGrpSpPr>
          <p:cNvPr id="42" name="Group 42"/>
          <p:cNvGrpSpPr/>
          <p:nvPr/>
        </p:nvGrpSpPr>
        <p:grpSpPr>
          <a:xfrm>
            <a:off x="1014640" y="7268340"/>
            <a:ext cx="126668" cy="126668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014640" y="5362752"/>
            <a:ext cx="126668" cy="126668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014640" y="5559168"/>
            <a:ext cx="126668" cy="126668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014640" y="5750384"/>
            <a:ext cx="126668" cy="126668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014640" y="5941357"/>
            <a:ext cx="126668" cy="126668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1014640" y="6122012"/>
            <a:ext cx="126668" cy="126668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1014640" y="6318039"/>
            <a:ext cx="126668" cy="126668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014640" y="6508326"/>
            <a:ext cx="126668" cy="126668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008893" y="6694385"/>
            <a:ext cx="126668" cy="126668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1014640" y="7089134"/>
            <a:ext cx="126668" cy="126668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1014640" y="7475604"/>
            <a:ext cx="126668" cy="126668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1014640" y="7858036"/>
            <a:ext cx="126668" cy="126668"/>
            <a:chOff x="0" y="0"/>
            <a:chExt cx="812800" cy="8128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1014640" y="8230191"/>
            <a:ext cx="126668" cy="126668"/>
            <a:chOff x="0" y="0"/>
            <a:chExt cx="812800" cy="81280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1008893" y="8416250"/>
            <a:ext cx="126668" cy="126668"/>
            <a:chOff x="0" y="0"/>
            <a:chExt cx="812800" cy="81280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4" name="Group 84"/>
          <p:cNvGrpSpPr/>
          <p:nvPr/>
        </p:nvGrpSpPr>
        <p:grpSpPr>
          <a:xfrm>
            <a:off x="1014640" y="8610766"/>
            <a:ext cx="126668" cy="126668"/>
            <a:chOff x="0" y="0"/>
            <a:chExt cx="812800" cy="812800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TextBox 8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7" name="Group 87"/>
          <p:cNvGrpSpPr/>
          <p:nvPr/>
        </p:nvGrpSpPr>
        <p:grpSpPr>
          <a:xfrm>
            <a:off x="1014640" y="8805282"/>
            <a:ext cx="126668" cy="126668"/>
            <a:chOff x="0" y="0"/>
            <a:chExt cx="812800" cy="81280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TextBox 8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933310" y="2294048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933310" y="2601387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AutoShape 5"/>
          <p:cNvSpPr/>
          <p:nvPr/>
        </p:nvSpPr>
        <p:spPr>
          <a:xfrm>
            <a:off x="933310" y="2910544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" name="AutoShape 6"/>
          <p:cNvSpPr/>
          <p:nvPr/>
        </p:nvSpPr>
        <p:spPr>
          <a:xfrm>
            <a:off x="933310" y="3248692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7" name="AutoShape 7"/>
          <p:cNvSpPr/>
          <p:nvPr/>
        </p:nvSpPr>
        <p:spPr>
          <a:xfrm>
            <a:off x="933310" y="3585128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8" name="Group 8"/>
          <p:cNvGrpSpPr/>
          <p:nvPr/>
        </p:nvGrpSpPr>
        <p:grpSpPr>
          <a:xfrm>
            <a:off x="933310" y="2688675"/>
            <a:ext cx="134581" cy="134581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33310" y="3000408"/>
            <a:ext cx="134581" cy="134581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33310" y="3349619"/>
            <a:ext cx="134581" cy="134581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3779884" y="2679813"/>
            <a:ext cx="135741" cy="152304"/>
          </a:xfrm>
          <a:custGeom>
            <a:avLst/>
            <a:gdLst/>
            <a:ahLst/>
            <a:cxnLst/>
            <a:rect l="l" t="t" r="r" b="b"/>
            <a:pathLst>
              <a:path w="135741" h="152304">
                <a:moveTo>
                  <a:pt x="0" y="0"/>
                </a:moveTo>
                <a:lnTo>
                  <a:pt x="135741" y="0"/>
                </a:lnTo>
                <a:lnTo>
                  <a:pt x="135741" y="152305"/>
                </a:lnTo>
                <a:lnTo>
                  <a:pt x="0" y="15230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3779884" y="3003466"/>
            <a:ext cx="135741" cy="152304"/>
          </a:xfrm>
          <a:custGeom>
            <a:avLst/>
            <a:gdLst/>
            <a:ahLst/>
            <a:cxnLst/>
            <a:rect l="l" t="t" r="r" b="b"/>
            <a:pathLst>
              <a:path w="135741" h="152304">
                <a:moveTo>
                  <a:pt x="0" y="0"/>
                </a:moveTo>
                <a:lnTo>
                  <a:pt x="135741" y="0"/>
                </a:lnTo>
                <a:lnTo>
                  <a:pt x="135741" y="152304"/>
                </a:lnTo>
                <a:lnTo>
                  <a:pt x="0" y="1523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3779884" y="3340758"/>
            <a:ext cx="135741" cy="152304"/>
          </a:xfrm>
          <a:custGeom>
            <a:avLst/>
            <a:gdLst/>
            <a:ahLst/>
            <a:cxnLst/>
            <a:rect l="l" t="t" r="r" b="b"/>
            <a:pathLst>
              <a:path w="135741" h="152304">
                <a:moveTo>
                  <a:pt x="0" y="0"/>
                </a:moveTo>
                <a:lnTo>
                  <a:pt x="135741" y="0"/>
                </a:lnTo>
                <a:lnTo>
                  <a:pt x="135741" y="152304"/>
                </a:lnTo>
                <a:lnTo>
                  <a:pt x="0" y="15230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0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AutoShape 20"/>
          <p:cNvSpPr/>
          <p:nvPr/>
        </p:nvSpPr>
        <p:spPr>
          <a:xfrm>
            <a:off x="933310" y="5182657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1" name="AutoShape 21"/>
          <p:cNvSpPr/>
          <p:nvPr/>
        </p:nvSpPr>
        <p:spPr>
          <a:xfrm>
            <a:off x="933310" y="5912892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2" name="AutoShape 22"/>
          <p:cNvSpPr/>
          <p:nvPr/>
        </p:nvSpPr>
        <p:spPr>
          <a:xfrm>
            <a:off x="933310" y="6183859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3" name="AutoShape 23"/>
          <p:cNvSpPr/>
          <p:nvPr/>
        </p:nvSpPr>
        <p:spPr>
          <a:xfrm>
            <a:off x="933310" y="6454826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4" name="AutoShape 24"/>
          <p:cNvSpPr/>
          <p:nvPr/>
        </p:nvSpPr>
        <p:spPr>
          <a:xfrm>
            <a:off x="933310" y="7639022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5" name="AutoShape 25"/>
          <p:cNvSpPr/>
          <p:nvPr/>
        </p:nvSpPr>
        <p:spPr>
          <a:xfrm>
            <a:off x="933310" y="7977170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26" name="AutoShape 26"/>
          <p:cNvSpPr/>
          <p:nvPr/>
        </p:nvSpPr>
        <p:spPr>
          <a:xfrm>
            <a:off x="933310" y="8313606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27" name="Group 27"/>
          <p:cNvGrpSpPr/>
          <p:nvPr/>
        </p:nvGrpSpPr>
        <p:grpSpPr>
          <a:xfrm>
            <a:off x="933310" y="7417153"/>
            <a:ext cx="134581" cy="134581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933310" y="7728886"/>
            <a:ext cx="134581" cy="134581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933310" y="8078097"/>
            <a:ext cx="134581" cy="134581"/>
            <a:chOff x="0" y="0"/>
            <a:chExt cx="812800" cy="812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3781044" y="7417153"/>
            <a:ext cx="134581" cy="134581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3781044" y="7728886"/>
            <a:ext cx="134581" cy="134581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3781044" y="8078097"/>
            <a:ext cx="134581" cy="134581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366103" y="3753346"/>
            <a:ext cx="1061914" cy="1061914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8" name="TextBox 48"/>
          <p:cNvSpPr txBox="1"/>
          <p:nvPr/>
        </p:nvSpPr>
        <p:spPr>
          <a:xfrm>
            <a:off x="756209" y="1283256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INSTAGRAM STRATEGY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933310" y="2099506"/>
            <a:ext cx="1663315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6"/>
              </a:lnSpc>
            </a:pPr>
            <a:r>
              <a:rPr lang="en-US" sz="95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933310" y="2357188"/>
            <a:ext cx="2846574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36"/>
              </a:lnSpc>
            </a:pPr>
            <a:r>
              <a:rPr lang="en-US" sz="95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INSTAGRAM GOALS THIS MONTH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3779884" y="2357188"/>
            <a:ext cx="2846574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36"/>
              </a:lnSpc>
            </a:pPr>
            <a:r>
              <a:rPr lang="en-US" sz="95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QUANTIFY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933310" y="5200057"/>
            <a:ext cx="5693148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6"/>
              </a:lnSpc>
            </a:pPr>
            <a:r>
              <a:rPr lang="en-US" sz="95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BIO TO READ (150 CHARACTERS):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933310" y="5959614"/>
            <a:ext cx="2846574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6"/>
              </a:lnSpc>
            </a:pPr>
            <a:r>
              <a:rPr lang="en-US" sz="95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USER NAME: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3779884" y="5959614"/>
            <a:ext cx="2846574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6"/>
              </a:lnSpc>
            </a:pPr>
            <a:r>
              <a:rPr lang="en-US" sz="95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LINK IN BIO / CALL TO ACTION: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933310" y="6233005"/>
            <a:ext cx="2846574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6"/>
              </a:lnSpc>
            </a:pPr>
            <a:r>
              <a:rPr lang="en-US" sz="95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LINK. TREE LINKS: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933310" y="6485787"/>
            <a:ext cx="2846574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6"/>
              </a:lnSpc>
            </a:pPr>
            <a:r>
              <a:rPr lang="en-US" sz="95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HOW OFTEN TO POST: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933310" y="7167750"/>
            <a:ext cx="4824450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6"/>
              </a:lnSpc>
            </a:pPr>
            <a:r>
              <a:rPr lang="en-US" sz="95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NEW / POPULAR INSTAGRAM PROFILES TO FOLLOW: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1233939" y="4879001"/>
            <a:ext cx="1326243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36"/>
              </a:lnSpc>
            </a:pPr>
            <a:r>
              <a:rPr lang="en-US" sz="95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AVATAR (320X320)</a:t>
            </a:r>
          </a:p>
        </p:txBody>
      </p:sp>
      <p:grpSp>
        <p:nvGrpSpPr>
          <p:cNvPr id="59" name="Group 59"/>
          <p:cNvGrpSpPr/>
          <p:nvPr/>
        </p:nvGrpSpPr>
        <p:grpSpPr>
          <a:xfrm>
            <a:off x="3574010" y="3727023"/>
            <a:ext cx="495745" cy="495745"/>
            <a:chOff x="0" y="0"/>
            <a:chExt cx="812800" cy="8128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3574010" y="4263908"/>
            <a:ext cx="495745" cy="495745"/>
            <a:chOff x="0" y="0"/>
            <a:chExt cx="812800" cy="8128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4140179" y="3727023"/>
            <a:ext cx="495745" cy="495745"/>
            <a:chOff x="0" y="0"/>
            <a:chExt cx="812800" cy="8128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8" name="Group 68"/>
          <p:cNvGrpSpPr/>
          <p:nvPr/>
        </p:nvGrpSpPr>
        <p:grpSpPr>
          <a:xfrm>
            <a:off x="4140179" y="4263908"/>
            <a:ext cx="495745" cy="495745"/>
            <a:chOff x="0" y="0"/>
            <a:chExt cx="812800" cy="8128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4704254" y="3727023"/>
            <a:ext cx="495745" cy="495745"/>
            <a:chOff x="0" y="0"/>
            <a:chExt cx="812800" cy="8128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4704254" y="4263908"/>
            <a:ext cx="495745" cy="495745"/>
            <a:chOff x="0" y="0"/>
            <a:chExt cx="812800" cy="81280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TextBox 7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5268329" y="3727023"/>
            <a:ext cx="495745" cy="495745"/>
            <a:chOff x="0" y="0"/>
            <a:chExt cx="812800" cy="81280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0" name="Group 80"/>
          <p:cNvGrpSpPr/>
          <p:nvPr/>
        </p:nvGrpSpPr>
        <p:grpSpPr>
          <a:xfrm>
            <a:off x="5268329" y="4263908"/>
            <a:ext cx="495745" cy="495745"/>
            <a:chOff x="0" y="0"/>
            <a:chExt cx="812800" cy="812800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TextBox 8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3" name="Group 83"/>
          <p:cNvGrpSpPr/>
          <p:nvPr/>
        </p:nvGrpSpPr>
        <p:grpSpPr>
          <a:xfrm>
            <a:off x="5832405" y="3727023"/>
            <a:ext cx="495745" cy="495745"/>
            <a:chOff x="0" y="0"/>
            <a:chExt cx="812800" cy="81280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TextBox 8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86" name="Group 86"/>
          <p:cNvGrpSpPr/>
          <p:nvPr/>
        </p:nvGrpSpPr>
        <p:grpSpPr>
          <a:xfrm>
            <a:off x="5832405" y="4263908"/>
            <a:ext cx="495745" cy="495745"/>
            <a:chOff x="0" y="0"/>
            <a:chExt cx="812800" cy="81280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TextBox 8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89" name="TextBox 89"/>
          <p:cNvSpPr txBox="1"/>
          <p:nvPr/>
        </p:nvSpPr>
        <p:spPr>
          <a:xfrm>
            <a:off x="3574010" y="4879001"/>
            <a:ext cx="2754139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36"/>
              </a:lnSpc>
            </a:pPr>
            <a:r>
              <a:rPr lang="en-US" sz="954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INSTAGRAM STORY HIGHLIGHTS</a:t>
            </a:r>
          </a:p>
        </p:txBody>
      </p:sp>
      <p:sp>
        <p:nvSpPr>
          <p:cNvPr id="90" name="TextBox 90"/>
          <p:cNvSpPr txBox="1"/>
          <p:nvPr/>
        </p:nvSpPr>
        <p:spPr>
          <a:xfrm>
            <a:off x="3781044" y="6485787"/>
            <a:ext cx="2846574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6"/>
              </a:lnSpc>
            </a:pPr>
            <a:r>
              <a:rPr lang="en-US" sz="95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 MONTHLY POSTS NEEDED:</a:t>
            </a:r>
          </a:p>
        </p:txBody>
      </p:sp>
      <p:sp>
        <p:nvSpPr>
          <p:cNvPr id="91" name="AutoShape 91"/>
          <p:cNvSpPr/>
          <p:nvPr/>
        </p:nvSpPr>
        <p:spPr>
          <a:xfrm>
            <a:off x="933310" y="6685178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2" name="TextBox 92"/>
          <p:cNvSpPr txBox="1"/>
          <p:nvPr/>
        </p:nvSpPr>
        <p:spPr>
          <a:xfrm>
            <a:off x="933890" y="6716139"/>
            <a:ext cx="2846574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6"/>
              </a:lnSpc>
            </a:pPr>
            <a:r>
              <a:rPr lang="en-US" sz="95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 POSTS THIS MONTH:</a:t>
            </a:r>
          </a:p>
        </p:txBody>
      </p:sp>
      <p:sp>
        <p:nvSpPr>
          <p:cNvPr id="93" name="TextBox 93"/>
          <p:cNvSpPr txBox="1"/>
          <p:nvPr/>
        </p:nvSpPr>
        <p:spPr>
          <a:xfrm>
            <a:off x="3781624" y="6716139"/>
            <a:ext cx="2846574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6"/>
              </a:lnSpc>
            </a:pPr>
            <a:r>
              <a:rPr lang="en-US" sz="95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# STORIES THIS MONTH:</a:t>
            </a:r>
          </a:p>
        </p:txBody>
      </p:sp>
      <p:sp>
        <p:nvSpPr>
          <p:cNvPr id="94" name="AutoShape 94"/>
          <p:cNvSpPr/>
          <p:nvPr/>
        </p:nvSpPr>
        <p:spPr>
          <a:xfrm>
            <a:off x="933310" y="6915530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5" name="TextBox 95"/>
          <p:cNvSpPr txBox="1"/>
          <p:nvPr/>
        </p:nvSpPr>
        <p:spPr>
          <a:xfrm>
            <a:off x="934470" y="6937398"/>
            <a:ext cx="2846574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6"/>
              </a:lnSpc>
            </a:pPr>
            <a:r>
              <a:rPr lang="en-US" sz="95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CURRENT # OF FOLLOWERS: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3782204" y="6937398"/>
            <a:ext cx="2846574" cy="1584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6"/>
              </a:lnSpc>
            </a:pPr>
            <a:r>
              <a:rPr lang="en-US" sz="95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INCREASE OVER LAST MONTH:</a:t>
            </a:r>
          </a:p>
        </p:txBody>
      </p:sp>
      <p:sp>
        <p:nvSpPr>
          <p:cNvPr id="97" name="AutoShape 97"/>
          <p:cNvSpPr/>
          <p:nvPr/>
        </p:nvSpPr>
        <p:spPr>
          <a:xfrm>
            <a:off x="933890" y="7136790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8" name="AutoShape 98"/>
          <p:cNvSpPr/>
          <p:nvPr/>
        </p:nvSpPr>
        <p:spPr>
          <a:xfrm>
            <a:off x="935630" y="8648272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9" name="AutoShape 99"/>
          <p:cNvSpPr/>
          <p:nvPr/>
        </p:nvSpPr>
        <p:spPr>
          <a:xfrm>
            <a:off x="935630" y="8984707"/>
            <a:ext cx="5693148" cy="0"/>
          </a:xfrm>
          <a:prstGeom prst="line">
            <a:avLst/>
          </a:prstGeom>
          <a:ln w="1905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100" name="Group 100"/>
          <p:cNvGrpSpPr/>
          <p:nvPr/>
        </p:nvGrpSpPr>
        <p:grpSpPr>
          <a:xfrm>
            <a:off x="935630" y="8399988"/>
            <a:ext cx="134581" cy="134581"/>
            <a:chOff x="0" y="0"/>
            <a:chExt cx="812800" cy="812800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TextBox 10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03" name="Group 103"/>
          <p:cNvGrpSpPr/>
          <p:nvPr/>
        </p:nvGrpSpPr>
        <p:grpSpPr>
          <a:xfrm>
            <a:off x="935630" y="8749199"/>
            <a:ext cx="134581" cy="134581"/>
            <a:chOff x="0" y="0"/>
            <a:chExt cx="812800" cy="81280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TextBox 10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06" name="Group 106"/>
          <p:cNvGrpSpPr/>
          <p:nvPr/>
        </p:nvGrpSpPr>
        <p:grpSpPr>
          <a:xfrm>
            <a:off x="3783364" y="8399988"/>
            <a:ext cx="134581" cy="134581"/>
            <a:chOff x="0" y="0"/>
            <a:chExt cx="812800" cy="812800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TextBox 10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09" name="Group 109"/>
          <p:cNvGrpSpPr/>
          <p:nvPr/>
        </p:nvGrpSpPr>
        <p:grpSpPr>
          <a:xfrm>
            <a:off x="3783364" y="8749199"/>
            <a:ext cx="134581" cy="134581"/>
            <a:chOff x="0" y="0"/>
            <a:chExt cx="812800" cy="81280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TextBox 11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189016" y="2863375"/>
            <a:ext cx="5389632" cy="5974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September goals or intentions – #HelloSeptember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fall-inspired photo (leaves, pumpkins, cozy vibes) – #FallVibes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Labor Day (Sept 1, 2025) with a post about relaxation or hard work – #LaborDay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back-to-school memory or tips – #BackToSchool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motivational quote about new beginnings – #MondayMotivation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self-care tip or routine as the seasons change – #SelfCareSunday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local fall event or activity – #SupportLocal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your followers: What’s your favorite fall tradition? – #FallFavorites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fall recipe (pumpkin spice, apple cider, etc.) – #FallEats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National Coffee Day (Sept 29) with your favorite coffee drink – #NationalCoffeeDay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cozy sweater or jacket look – #FallFashion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about a fall cleaning or organizing tip – #FallClean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fall activity (apple picking, hiking, bonfires) – #AutumnAdventures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business or product that helps with the fall transition – #FallEssentials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“This or That” (apple pie vs. pumpkin pie, summer vs. fall) – #ThisOrThat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quote or affirmation about change – #TransformationTuesday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Grandparents’ Day (Sept 7) with a shoutout to the special seniors in your life – #GrandparentsDay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photo of your workspace as you prepare for the new season – #WorkspaceGoals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“fall bucket list” with activities you want to do this month – #FallBucketList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photo or video of you enjoying the first signs of fall – #AutumnVibes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fall DIY or craft idea – #DIYSeason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followers to drop their favorite fall beverage – #FallFlavors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throwback to your favorite summer memory as the season transitions – #ThrowbackThursday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customer story or review – #FanFeature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989187" y="2907084"/>
            <a:ext cx="126668" cy="126668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56209" y="2110604"/>
            <a:ext cx="6049670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SEPTEMBER IDEAS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89187" y="3093467"/>
            <a:ext cx="126668" cy="126668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89187" y="3293241"/>
            <a:ext cx="126668" cy="126668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89187" y="3651875"/>
            <a:ext cx="126668" cy="126668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89187" y="3857259"/>
            <a:ext cx="126668" cy="126668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89187" y="4048781"/>
            <a:ext cx="126668" cy="126668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89187" y="4223692"/>
            <a:ext cx="126668" cy="126668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989187" y="4426514"/>
            <a:ext cx="126668" cy="126668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989187" y="4601425"/>
            <a:ext cx="126668" cy="126668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989187" y="4808127"/>
            <a:ext cx="126668" cy="126668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989187" y="5184973"/>
            <a:ext cx="126668" cy="126668"/>
            <a:chOff x="0" y="0"/>
            <a:chExt cx="812800" cy="8128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989187" y="5365606"/>
            <a:ext cx="126668" cy="126668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POST IDEAS</a:t>
            </a:r>
          </a:p>
        </p:txBody>
      </p:sp>
      <p:grpSp>
        <p:nvGrpSpPr>
          <p:cNvPr id="42" name="Group 42"/>
          <p:cNvGrpSpPr/>
          <p:nvPr/>
        </p:nvGrpSpPr>
        <p:grpSpPr>
          <a:xfrm>
            <a:off x="989187" y="5553361"/>
            <a:ext cx="126668" cy="126668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989187" y="5938714"/>
            <a:ext cx="126668" cy="126668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989187" y="6317793"/>
            <a:ext cx="126668" cy="126668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989187" y="6516302"/>
            <a:ext cx="126668" cy="126668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989187" y="7076671"/>
            <a:ext cx="126668" cy="126668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989187" y="7469147"/>
            <a:ext cx="126668" cy="126668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989187" y="7844486"/>
            <a:ext cx="126668" cy="126668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983440" y="8033220"/>
            <a:ext cx="126668" cy="126668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989187" y="8229881"/>
            <a:ext cx="126668" cy="126668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989187" y="6704057"/>
            <a:ext cx="126668" cy="126668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989187" y="8412299"/>
            <a:ext cx="126668" cy="126668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989187" y="8805621"/>
            <a:ext cx="126668" cy="126668"/>
            <a:chOff x="0" y="0"/>
            <a:chExt cx="812800" cy="8128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152965" y="2863375"/>
            <a:ext cx="5517557" cy="57877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October goals or focus – #HelloOctober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fall-inspired photo (pumpkin patch, changing leaves, etc.) – #FallVibes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World Mental Health Day (Oct 10) – share a tip or resource – #MentalHealthMatters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your favorite Halloween costume from past years – #HalloweenThrowback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spooky quote or fun Halloween trivia – #HalloweenFun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followers: What’s your favorite fall activity? (apple picking, hiking, carving pumpkins)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fall recipe (soup, stew, pumpkin pie, etc.) – #FallEats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National Pumpkin Day (Oct 26) with a pumpkin-themed post – #PumpkinSeason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DIY craft idea (fall decor, pumpkin painting, etc.) – #DIYFall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spooky movie or TV show – #SpookySeason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motivational quote about embracing change – #TransformationTuesday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Run a Halloween-themed giveaway or contest – #SpookyGiveaway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fall fashion (scarves, boots, cozy sweaters) – #FallFashion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Ask: Trick or treat? (run a poll) – #TrickOrTreat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behind-the-scenes look at your Halloween preparations – #BTS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small business with a fall-related product – #SupportLocal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photo of your Halloween decorations – #HalloweenDecor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throwback photo of a fun fall or Halloween memory – #ThrowbackThursday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fall cleaning or organizing tip – #FallCleaning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spooky pet photo (or ask followers to share theirs) – #SpookyPets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National Chocolate Day (Oct 28) with a sweet post – #NationalChocolateDay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tutorial on how to make a Halloween treat or drink – #HalloweenRecipes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favorite autumn book or podcast – #OctoberReads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your team or company’s Halloween spirit (costumes, themed decor, etc.) – #TeamSpirit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quote about the magic of fall – #AutumnMagic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928577" y="2907084"/>
            <a:ext cx="126668" cy="126668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56209" y="2110604"/>
            <a:ext cx="6049670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OCTOBER IDEAS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28577" y="3084658"/>
            <a:ext cx="126668" cy="126668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28577" y="3293241"/>
            <a:ext cx="126668" cy="126668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928577" y="3651507"/>
            <a:ext cx="126668" cy="126668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928577" y="3830115"/>
            <a:ext cx="126668" cy="126668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928577" y="4043841"/>
            <a:ext cx="126668" cy="126668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28577" y="4422159"/>
            <a:ext cx="126668" cy="126668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928577" y="4613776"/>
            <a:ext cx="126668" cy="126668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928577" y="4992164"/>
            <a:ext cx="126668" cy="126668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928577" y="5180195"/>
            <a:ext cx="126668" cy="126668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POST IDEAS</a:t>
            </a:r>
          </a:p>
        </p:txBody>
      </p:sp>
      <p:grpSp>
        <p:nvGrpSpPr>
          <p:cNvPr id="36" name="Group 36"/>
          <p:cNvGrpSpPr/>
          <p:nvPr/>
        </p:nvGrpSpPr>
        <p:grpSpPr>
          <a:xfrm>
            <a:off x="928577" y="5368226"/>
            <a:ext cx="126668" cy="126668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928577" y="5551042"/>
            <a:ext cx="126668" cy="126668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928577" y="5746096"/>
            <a:ext cx="126668" cy="126668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928577" y="5947940"/>
            <a:ext cx="126668" cy="126668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928577" y="6128910"/>
            <a:ext cx="126668" cy="126668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928577" y="6504934"/>
            <a:ext cx="126668" cy="126668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928577" y="6706778"/>
            <a:ext cx="126668" cy="126668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928577" y="7086531"/>
            <a:ext cx="126668" cy="126668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928577" y="7275879"/>
            <a:ext cx="126668" cy="126668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922831" y="7474890"/>
            <a:ext cx="126668" cy="126668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928577" y="6309880"/>
            <a:ext cx="126668" cy="126668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928577" y="7850398"/>
            <a:ext cx="126668" cy="126668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928577" y="8040529"/>
            <a:ext cx="126668" cy="126668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928577" y="8234984"/>
            <a:ext cx="126668" cy="126668"/>
            <a:chOff x="0" y="0"/>
            <a:chExt cx="812800" cy="812800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928577" y="8610492"/>
            <a:ext cx="126668" cy="126668"/>
            <a:chOff x="0" y="0"/>
            <a:chExt cx="812800" cy="812800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239027" y="2863375"/>
            <a:ext cx="5314168" cy="57877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November goals or plans – #HelloNovember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photo of a fall-inspired activity (hiking, apple picking, etc.) – #AutumnVibes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Veterans Day (Nov 11) – post a tribute or thank you message to veterans – #VeteransDay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favorite cozy recipe (soup, stew, pie, etc.) – #NovemberEats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motivational quote about gratitude or reflection – #MondayMotivation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Run a poll: What’s your favorite Thanksgiving dish? – #ThanksgivingPoll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behind-the-scenes look at your holiday preparations – #BTS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Ask: What are you most grateful for this year? – #Gratitude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fall or Thanksgiving table setting idea – #TableSettingTuesday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small business offering perfect gifts for the holiday season – #SupportSmallBusiness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self-care tip for the colder months – #SelfCareSunday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National Sandwich Day (Nov 3) with your favorite sandwich – #NationalSandwichDay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photo of a favorite fall memory or location – #ThrowbackThursday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comfort food or recipe for the colder weather – #ComfortFood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World Kindness Day (Nov 13) – share a random act of kindness – #WorldKindnessDay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poll: Are you Team Pumpkin Pie or Team Apple Pie? – #PieWars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fall DIY project (candles, wreaths, etc.) – #DIYFall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Thanksgiving (Nov 27, 2025) with a gratitude post or favorite recipe – #ThanksgivingVibes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Ask followers what they’re most excited about for the holiday season – #HolidayExcitement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about a Thanksgiving tradition in your family or culture – #TraditionTuesday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motivational quote about embracing change and gratitude – #ThankfulThursday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014640" y="2898599"/>
            <a:ext cx="126668" cy="126668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56209" y="2110604"/>
            <a:ext cx="6049670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NOVEMBER IDEAS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014640" y="3084658"/>
            <a:ext cx="126668" cy="126668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14640" y="3465817"/>
            <a:ext cx="126668" cy="126668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14640" y="3847014"/>
            <a:ext cx="126668" cy="126668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14640" y="4033073"/>
            <a:ext cx="126668" cy="126668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014640" y="4219131"/>
            <a:ext cx="126668" cy="126668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014640" y="4405189"/>
            <a:ext cx="126668" cy="126668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014640" y="4597347"/>
            <a:ext cx="126668" cy="126668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014640" y="4783405"/>
            <a:ext cx="126668" cy="126668"/>
            <a:chOff x="0" y="0"/>
            <a:chExt cx="812800" cy="81280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014640" y="4984209"/>
            <a:ext cx="126668" cy="126668"/>
            <a:chOff x="0" y="0"/>
            <a:chExt cx="812800" cy="8128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5" name="TextBox 35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POST IDEAS</a:t>
            </a:r>
          </a:p>
        </p:txBody>
      </p:sp>
      <p:grpSp>
        <p:nvGrpSpPr>
          <p:cNvPr id="36" name="Group 36"/>
          <p:cNvGrpSpPr/>
          <p:nvPr/>
        </p:nvGrpSpPr>
        <p:grpSpPr>
          <a:xfrm>
            <a:off x="1014640" y="5372186"/>
            <a:ext cx="126668" cy="126668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014640" y="5549636"/>
            <a:ext cx="126668" cy="126668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014640" y="5942403"/>
            <a:ext cx="126668" cy="126668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014640" y="6128759"/>
            <a:ext cx="126668" cy="126668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014640" y="6520108"/>
            <a:ext cx="126668" cy="126668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014640" y="6892500"/>
            <a:ext cx="126668" cy="126668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014640" y="7076139"/>
            <a:ext cx="126668" cy="126668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1008893" y="7273732"/>
            <a:ext cx="126668" cy="126668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1014640" y="7649917"/>
            <a:ext cx="126668" cy="126668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014640" y="8041775"/>
            <a:ext cx="126668" cy="126668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014640" y="8422934"/>
            <a:ext cx="126668" cy="126668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239027" y="2863375"/>
            <a:ext cx="5314168" cy="5974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December goals or intentions – #HelloDecember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photo of your holiday decorations or tree – #DeckTheHalls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National Cookie Day (Dec 4) by sharing your favorite cookie recipe – #NationalCookieDay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cozy winter outfit or accessory – #WinterFashion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motivational quote about finishing the year strong – #MondayMotivation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Run a poll: Are you a holiday movie lover or a holiday music fan? – #HolidayDebate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small business or local artisan you love – #SupportSmallBusiness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Hanukkah (Dec 22-30, 2025) with a post about your favorite traditions – #HappyHanukkah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"Gift Guide" featuring unique holiday gift ideas – #GiftGuide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your favorite winter drink (hot chocolate, spiced cider, etc.) – #WinterSips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National Gingerbread House Day (Dec 12) with your gingerbread creation – #GingerbreadHouse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photo of your favorite holiday meal or treat – #HolidayFeast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reflection on the year, what you’re thankful for, or how you’ve grown – #YearInReview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Highlight a charity or cause you’re supporting this holiday season – #GivingBack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DIY holiday craft or decoration idea – #DIYHolidays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Christmas Eve (Dec 24) with a festive post or tradition – #ChristmasEveVibes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Christmas countdown or a photo of your advent calendar – #CountdownToChristmas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Share a fun holiday playlist or your favorite holiday song – #HolidayTunes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Post a photo of a snowy day or a cozy fire – #WinterWonderland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r>
              <a:rPr lang="en-US" sz="1068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Celebrate Christmas Day (Dec 25) with a warm, festive post – #MerryChristmas</a:t>
            </a:r>
          </a:p>
          <a:p>
            <a:pPr algn="l">
              <a:lnSpc>
                <a:spcPts val="1496"/>
              </a:lnSpc>
              <a:spcBef>
                <a:spcPct val="0"/>
              </a:spcBef>
            </a:pPr>
            <a:endParaRPr lang="en-US" sz="1068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014640" y="2907084"/>
            <a:ext cx="126668" cy="126668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756209" y="2110604"/>
            <a:ext cx="6049670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DECEMBER IDEAS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008893" y="3084658"/>
            <a:ext cx="126668" cy="126668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14640" y="3293241"/>
            <a:ext cx="126668" cy="126668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14640" y="3677328"/>
            <a:ext cx="126668" cy="126668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14640" y="3841002"/>
            <a:ext cx="126668" cy="126668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008893" y="4230684"/>
            <a:ext cx="126668" cy="126668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014640" y="4597347"/>
            <a:ext cx="126668" cy="126668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014640" y="4797139"/>
            <a:ext cx="126668" cy="126668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SOCIAL MEDIA POST IDEAS</a:t>
            </a:r>
          </a:p>
        </p:txBody>
      </p:sp>
      <p:grpSp>
        <p:nvGrpSpPr>
          <p:cNvPr id="30" name="Group 30"/>
          <p:cNvGrpSpPr/>
          <p:nvPr/>
        </p:nvGrpSpPr>
        <p:grpSpPr>
          <a:xfrm>
            <a:off x="1008893" y="5187448"/>
            <a:ext cx="126668" cy="126668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008893" y="5365100"/>
            <a:ext cx="126668" cy="126668"/>
            <a:chOff x="0" y="0"/>
            <a:chExt cx="812800" cy="81280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014640" y="5758173"/>
            <a:ext cx="126668" cy="126668"/>
            <a:chOff x="0" y="0"/>
            <a:chExt cx="812800" cy="812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014640" y="6324410"/>
            <a:ext cx="126668" cy="126668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014640" y="6707655"/>
            <a:ext cx="126668" cy="126668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014640" y="7090816"/>
            <a:ext cx="126668" cy="126668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014640" y="7277374"/>
            <a:ext cx="126668" cy="126668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014640" y="6132788"/>
            <a:ext cx="126668" cy="126668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014640" y="7650087"/>
            <a:ext cx="126668" cy="126668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1014640" y="8042954"/>
            <a:ext cx="126668" cy="126668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1014640" y="8228503"/>
            <a:ext cx="126668" cy="126668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014640" y="8414052"/>
            <a:ext cx="126668" cy="126668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57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08"/>
              </a:lnSpc>
            </a:pPr>
            <a:r>
              <a:rPr lang="en-US" sz="2661" spc="79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INSTAGRAM POST PLANNER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972279" y="2594281"/>
            <a:ext cx="125574" cy="125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72279" y="2796393"/>
            <a:ext cx="125574" cy="125574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72279" y="3002844"/>
            <a:ext cx="125574" cy="125574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972279" y="3209295"/>
            <a:ext cx="125574" cy="125574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72279" y="3424231"/>
            <a:ext cx="125574" cy="125574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2285251" y="2598799"/>
            <a:ext cx="119860" cy="125574"/>
            <a:chOff x="0" y="0"/>
            <a:chExt cx="775813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775813" cy="812800"/>
            </a:xfrm>
            <a:custGeom>
              <a:avLst/>
              <a:gdLst/>
              <a:ahLst/>
              <a:cxnLst/>
              <a:rect l="l" t="t" r="r" b="b"/>
              <a:pathLst>
                <a:path w="775813" h="812800">
                  <a:moveTo>
                    <a:pt x="387907" y="0"/>
                  </a:moveTo>
                  <a:cubicBezTo>
                    <a:pt x="173672" y="0"/>
                    <a:pt x="0" y="181951"/>
                    <a:pt x="0" y="406400"/>
                  </a:cubicBezTo>
                  <a:cubicBezTo>
                    <a:pt x="0" y="630849"/>
                    <a:pt x="173672" y="812800"/>
                    <a:pt x="387907" y="812800"/>
                  </a:cubicBezTo>
                  <a:cubicBezTo>
                    <a:pt x="602142" y="812800"/>
                    <a:pt x="775813" y="630849"/>
                    <a:pt x="775813" y="406400"/>
                  </a:cubicBezTo>
                  <a:cubicBezTo>
                    <a:pt x="775813" y="181951"/>
                    <a:pt x="602142" y="0"/>
                    <a:pt x="387907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72732" y="57150"/>
              <a:ext cx="630348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2285251" y="2800911"/>
            <a:ext cx="119860" cy="125574"/>
            <a:chOff x="0" y="0"/>
            <a:chExt cx="775813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775813" cy="812800"/>
            </a:xfrm>
            <a:custGeom>
              <a:avLst/>
              <a:gdLst/>
              <a:ahLst/>
              <a:cxnLst/>
              <a:rect l="l" t="t" r="r" b="b"/>
              <a:pathLst>
                <a:path w="775813" h="812800">
                  <a:moveTo>
                    <a:pt x="387907" y="0"/>
                  </a:moveTo>
                  <a:cubicBezTo>
                    <a:pt x="173672" y="0"/>
                    <a:pt x="0" y="181951"/>
                    <a:pt x="0" y="406400"/>
                  </a:cubicBezTo>
                  <a:cubicBezTo>
                    <a:pt x="0" y="630849"/>
                    <a:pt x="173672" y="812800"/>
                    <a:pt x="387907" y="812800"/>
                  </a:cubicBezTo>
                  <a:cubicBezTo>
                    <a:pt x="602142" y="812800"/>
                    <a:pt x="775813" y="630849"/>
                    <a:pt x="775813" y="406400"/>
                  </a:cubicBezTo>
                  <a:cubicBezTo>
                    <a:pt x="775813" y="181951"/>
                    <a:pt x="602142" y="0"/>
                    <a:pt x="387907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72732" y="57150"/>
              <a:ext cx="630348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2285251" y="3007362"/>
            <a:ext cx="119860" cy="125574"/>
            <a:chOff x="0" y="0"/>
            <a:chExt cx="775813" cy="81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775813" cy="812800"/>
            </a:xfrm>
            <a:custGeom>
              <a:avLst/>
              <a:gdLst/>
              <a:ahLst/>
              <a:cxnLst/>
              <a:rect l="l" t="t" r="r" b="b"/>
              <a:pathLst>
                <a:path w="775813" h="812800">
                  <a:moveTo>
                    <a:pt x="387907" y="0"/>
                  </a:moveTo>
                  <a:cubicBezTo>
                    <a:pt x="173672" y="0"/>
                    <a:pt x="0" y="181951"/>
                    <a:pt x="0" y="406400"/>
                  </a:cubicBezTo>
                  <a:cubicBezTo>
                    <a:pt x="0" y="630849"/>
                    <a:pt x="173672" y="812800"/>
                    <a:pt x="387907" y="812800"/>
                  </a:cubicBezTo>
                  <a:cubicBezTo>
                    <a:pt x="602142" y="812800"/>
                    <a:pt x="775813" y="630849"/>
                    <a:pt x="775813" y="406400"/>
                  </a:cubicBezTo>
                  <a:cubicBezTo>
                    <a:pt x="775813" y="181951"/>
                    <a:pt x="602142" y="0"/>
                    <a:pt x="387907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72732" y="57150"/>
              <a:ext cx="630348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2285251" y="3213814"/>
            <a:ext cx="119860" cy="125574"/>
            <a:chOff x="0" y="0"/>
            <a:chExt cx="775813" cy="812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775813" cy="812800"/>
            </a:xfrm>
            <a:custGeom>
              <a:avLst/>
              <a:gdLst/>
              <a:ahLst/>
              <a:cxnLst/>
              <a:rect l="l" t="t" r="r" b="b"/>
              <a:pathLst>
                <a:path w="775813" h="812800">
                  <a:moveTo>
                    <a:pt x="387907" y="0"/>
                  </a:moveTo>
                  <a:cubicBezTo>
                    <a:pt x="173672" y="0"/>
                    <a:pt x="0" y="181951"/>
                    <a:pt x="0" y="406400"/>
                  </a:cubicBezTo>
                  <a:cubicBezTo>
                    <a:pt x="0" y="630849"/>
                    <a:pt x="173672" y="812800"/>
                    <a:pt x="387907" y="812800"/>
                  </a:cubicBezTo>
                  <a:cubicBezTo>
                    <a:pt x="602142" y="812800"/>
                    <a:pt x="775813" y="630849"/>
                    <a:pt x="775813" y="406400"/>
                  </a:cubicBezTo>
                  <a:cubicBezTo>
                    <a:pt x="775813" y="181951"/>
                    <a:pt x="602142" y="0"/>
                    <a:pt x="387907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72732" y="57150"/>
              <a:ext cx="630348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2285251" y="3428749"/>
            <a:ext cx="119860" cy="125574"/>
            <a:chOff x="0" y="0"/>
            <a:chExt cx="775813" cy="8128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775813" cy="812800"/>
            </a:xfrm>
            <a:custGeom>
              <a:avLst/>
              <a:gdLst/>
              <a:ahLst/>
              <a:cxnLst/>
              <a:rect l="l" t="t" r="r" b="b"/>
              <a:pathLst>
                <a:path w="775813" h="812800">
                  <a:moveTo>
                    <a:pt x="387907" y="0"/>
                  </a:moveTo>
                  <a:cubicBezTo>
                    <a:pt x="173672" y="0"/>
                    <a:pt x="0" y="181951"/>
                    <a:pt x="0" y="406400"/>
                  </a:cubicBezTo>
                  <a:cubicBezTo>
                    <a:pt x="0" y="630849"/>
                    <a:pt x="173672" y="812800"/>
                    <a:pt x="387907" y="812800"/>
                  </a:cubicBezTo>
                  <a:cubicBezTo>
                    <a:pt x="602142" y="812800"/>
                    <a:pt x="775813" y="630849"/>
                    <a:pt x="775813" y="406400"/>
                  </a:cubicBezTo>
                  <a:cubicBezTo>
                    <a:pt x="775813" y="181951"/>
                    <a:pt x="602142" y="0"/>
                    <a:pt x="387907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72732" y="57150"/>
              <a:ext cx="630348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3682039" y="2603318"/>
            <a:ext cx="125574" cy="125574"/>
            <a:chOff x="0" y="0"/>
            <a:chExt cx="812800" cy="8128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3871647" y="2579749"/>
            <a:ext cx="1024574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Mini Vlogs</a:t>
            </a:r>
          </a:p>
        </p:txBody>
      </p:sp>
      <p:grpSp>
        <p:nvGrpSpPr>
          <p:cNvPr id="38" name="Group 38"/>
          <p:cNvGrpSpPr/>
          <p:nvPr/>
        </p:nvGrpSpPr>
        <p:grpSpPr>
          <a:xfrm>
            <a:off x="3682039" y="2805429"/>
            <a:ext cx="125574" cy="125574"/>
            <a:chOff x="0" y="0"/>
            <a:chExt cx="812800" cy="81280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1" name="TextBox 41"/>
          <p:cNvSpPr txBox="1"/>
          <p:nvPr/>
        </p:nvSpPr>
        <p:spPr>
          <a:xfrm>
            <a:off x="3871647" y="2781861"/>
            <a:ext cx="1024574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Relatable Memes</a:t>
            </a:r>
          </a:p>
        </p:txBody>
      </p:sp>
      <p:grpSp>
        <p:nvGrpSpPr>
          <p:cNvPr id="42" name="Group 42"/>
          <p:cNvGrpSpPr/>
          <p:nvPr/>
        </p:nvGrpSpPr>
        <p:grpSpPr>
          <a:xfrm>
            <a:off x="3682039" y="3011880"/>
            <a:ext cx="125574" cy="125574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5" name="TextBox 45"/>
          <p:cNvSpPr txBox="1"/>
          <p:nvPr/>
        </p:nvSpPr>
        <p:spPr>
          <a:xfrm>
            <a:off x="3871647" y="2988312"/>
            <a:ext cx="1024574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Product Features</a:t>
            </a:r>
          </a:p>
        </p:txBody>
      </p:sp>
      <p:grpSp>
        <p:nvGrpSpPr>
          <p:cNvPr id="46" name="Group 46"/>
          <p:cNvGrpSpPr/>
          <p:nvPr/>
        </p:nvGrpSpPr>
        <p:grpSpPr>
          <a:xfrm>
            <a:off x="3682039" y="3218332"/>
            <a:ext cx="125574" cy="125574"/>
            <a:chOff x="0" y="0"/>
            <a:chExt cx="812800" cy="8128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49" name="TextBox 49"/>
          <p:cNvSpPr txBox="1"/>
          <p:nvPr/>
        </p:nvSpPr>
        <p:spPr>
          <a:xfrm>
            <a:off x="3871647" y="3194764"/>
            <a:ext cx="1024574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Collaborations</a:t>
            </a:r>
          </a:p>
        </p:txBody>
      </p:sp>
      <p:grpSp>
        <p:nvGrpSpPr>
          <p:cNvPr id="50" name="Group 50"/>
          <p:cNvGrpSpPr/>
          <p:nvPr/>
        </p:nvGrpSpPr>
        <p:grpSpPr>
          <a:xfrm>
            <a:off x="3682039" y="3433267"/>
            <a:ext cx="125574" cy="125574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53" name="TextBox 53"/>
          <p:cNvSpPr txBox="1"/>
          <p:nvPr/>
        </p:nvSpPr>
        <p:spPr>
          <a:xfrm>
            <a:off x="5093000" y="2570713"/>
            <a:ext cx="1024574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Instagram Lives</a:t>
            </a:r>
          </a:p>
        </p:txBody>
      </p:sp>
      <p:grpSp>
        <p:nvGrpSpPr>
          <p:cNvPr id="54" name="Group 54"/>
          <p:cNvGrpSpPr/>
          <p:nvPr/>
        </p:nvGrpSpPr>
        <p:grpSpPr>
          <a:xfrm>
            <a:off x="4893605" y="2607836"/>
            <a:ext cx="125574" cy="125574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4893605" y="2809947"/>
            <a:ext cx="125574" cy="125574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4893605" y="3016399"/>
            <a:ext cx="125574" cy="125574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4893605" y="3222850"/>
            <a:ext cx="125574" cy="125574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4893605" y="3437786"/>
            <a:ext cx="125574" cy="125574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aphicFrame>
        <p:nvGraphicFramePr>
          <p:cNvPr id="69" name="Table 69"/>
          <p:cNvGraphicFramePr>
            <a:graphicFrameLocks noGrp="1"/>
          </p:cNvGraphicFramePr>
          <p:nvPr/>
        </p:nvGraphicFramePr>
        <p:xfrm>
          <a:off x="936264" y="5563789"/>
          <a:ext cx="5689560" cy="4299724"/>
        </p:xfrm>
        <a:graphic>
          <a:graphicData uri="http://schemas.openxmlformats.org/drawingml/2006/table">
            <a:tbl>
              <a:tblPr/>
              <a:tblGrid>
                <a:gridCol w="1356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9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133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1398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INSPIRATION</a:t>
                      </a: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HAPPENING THIS MONTH</a:t>
                      </a: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POSTING IDEAS</a:t>
                      </a: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389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MAJOR EVENTS</a:t>
                      </a: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389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HOLIDAYS</a:t>
                      </a: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389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SEASONAL ACTIVITIES</a:t>
                      </a: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389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NATIONAL DAYS</a:t>
                      </a: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18836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MOVIE / MUSIC / TV PREMIERS</a:t>
                      </a: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3898">
                <a:tc>
                  <a:txBody>
                    <a:bodyPr/>
                    <a:lstStyle/>
                    <a:p>
                      <a:pPr algn="l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BUSINESS-RELATED</a:t>
                      </a: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76200" marR="76200" marT="76200" marB="7620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0" name="TextBox 70"/>
          <p:cNvSpPr txBox="1"/>
          <p:nvPr/>
        </p:nvSpPr>
        <p:spPr>
          <a:xfrm>
            <a:off x="840105" y="2130078"/>
            <a:ext cx="5538555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POPULAR INSTAGRAM CONTENT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1161886" y="2570713"/>
            <a:ext cx="1102794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Reels</a:t>
            </a:r>
          </a:p>
        </p:txBody>
      </p:sp>
      <p:sp>
        <p:nvSpPr>
          <p:cNvPr id="72" name="TextBox 72"/>
          <p:cNvSpPr txBox="1"/>
          <p:nvPr/>
        </p:nvSpPr>
        <p:spPr>
          <a:xfrm>
            <a:off x="1161886" y="2772825"/>
            <a:ext cx="1000983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Aesthetic Photos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1161886" y="2979276"/>
            <a:ext cx="1123365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Behind-the-Scenes</a:t>
            </a:r>
          </a:p>
        </p:txBody>
      </p:sp>
      <p:sp>
        <p:nvSpPr>
          <p:cNvPr id="74" name="TextBox 74"/>
          <p:cNvSpPr txBox="1"/>
          <p:nvPr/>
        </p:nvSpPr>
        <p:spPr>
          <a:xfrm>
            <a:off x="1161886" y="3185727"/>
            <a:ext cx="916140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Carousel Posts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1161886" y="3400663"/>
            <a:ext cx="816871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Stories with Polls/Quizzes</a:t>
            </a:r>
          </a:p>
        </p:txBody>
      </p:sp>
      <p:sp>
        <p:nvSpPr>
          <p:cNvPr id="76" name="TextBox 76"/>
          <p:cNvSpPr txBox="1"/>
          <p:nvPr/>
        </p:nvSpPr>
        <p:spPr>
          <a:xfrm>
            <a:off x="2466231" y="2575231"/>
            <a:ext cx="1205001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Quotes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2466231" y="2777343"/>
            <a:ext cx="1205001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Tutorials/How-Tos</a:t>
            </a:r>
          </a:p>
        </p:txBody>
      </p:sp>
      <p:sp>
        <p:nvSpPr>
          <p:cNvPr id="78" name="TextBox 78"/>
          <p:cNvSpPr txBox="1"/>
          <p:nvPr/>
        </p:nvSpPr>
        <p:spPr>
          <a:xfrm>
            <a:off x="2466231" y="2983794"/>
            <a:ext cx="1205001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Before &amp; After</a:t>
            </a:r>
          </a:p>
        </p:txBody>
      </p:sp>
      <p:sp>
        <p:nvSpPr>
          <p:cNvPr id="79" name="TextBox 79"/>
          <p:cNvSpPr txBox="1"/>
          <p:nvPr/>
        </p:nvSpPr>
        <p:spPr>
          <a:xfrm>
            <a:off x="2466231" y="3190245"/>
            <a:ext cx="1205001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Giveaways</a:t>
            </a:r>
          </a:p>
        </p:txBody>
      </p:sp>
      <p:sp>
        <p:nvSpPr>
          <p:cNvPr id="80" name="TextBox 80"/>
          <p:cNvSpPr txBox="1"/>
          <p:nvPr/>
        </p:nvSpPr>
        <p:spPr>
          <a:xfrm>
            <a:off x="2466231" y="3405181"/>
            <a:ext cx="1205001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Trending Audio Reels</a:t>
            </a:r>
          </a:p>
        </p:txBody>
      </p:sp>
      <p:sp>
        <p:nvSpPr>
          <p:cNvPr id="81" name="TextBox 81"/>
          <p:cNvSpPr txBox="1"/>
          <p:nvPr/>
        </p:nvSpPr>
        <p:spPr>
          <a:xfrm>
            <a:off x="3875488" y="3407440"/>
            <a:ext cx="1018117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User-Generated Content (UGC)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5083213" y="2786379"/>
            <a:ext cx="1638835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Transformation Slideshows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5083213" y="2992830"/>
            <a:ext cx="1295447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Interactive Stickers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5083213" y="3199282"/>
            <a:ext cx="1044148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Personal Stories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5083213" y="3414217"/>
            <a:ext cx="1002461" cy="301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Countdowns &amp; Announcements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936264" y="5315657"/>
            <a:ext cx="787305" cy="166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4173346" y="5315657"/>
            <a:ext cx="783046" cy="166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840136" y="3870667"/>
            <a:ext cx="5538555" cy="257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5"/>
              </a:lnSpc>
              <a:spcBef>
                <a:spcPct val="0"/>
              </a:spcBef>
            </a:pPr>
            <a:r>
              <a:rPr lang="en-US" sz="142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POPULAR INSTAGRAM CONTENT</a:t>
            </a:r>
          </a:p>
        </p:txBody>
      </p:sp>
      <p:grpSp>
        <p:nvGrpSpPr>
          <p:cNvPr id="89" name="Group 89"/>
          <p:cNvGrpSpPr/>
          <p:nvPr/>
        </p:nvGrpSpPr>
        <p:grpSpPr>
          <a:xfrm>
            <a:off x="972279" y="4427930"/>
            <a:ext cx="125574" cy="125574"/>
            <a:chOff x="0" y="0"/>
            <a:chExt cx="812800" cy="81280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TextBox 91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92" name="Group 92"/>
          <p:cNvGrpSpPr/>
          <p:nvPr/>
        </p:nvGrpSpPr>
        <p:grpSpPr>
          <a:xfrm>
            <a:off x="972279" y="4630042"/>
            <a:ext cx="125574" cy="125574"/>
            <a:chOff x="0" y="0"/>
            <a:chExt cx="812800" cy="812800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TextBox 94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95" name="Group 95"/>
          <p:cNvGrpSpPr/>
          <p:nvPr/>
        </p:nvGrpSpPr>
        <p:grpSpPr>
          <a:xfrm>
            <a:off x="972279" y="4836493"/>
            <a:ext cx="125574" cy="125574"/>
            <a:chOff x="0" y="0"/>
            <a:chExt cx="812800" cy="812800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TextBox 9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98" name="Group 98"/>
          <p:cNvGrpSpPr/>
          <p:nvPr/>
        </p:nvGrpSpPr>
        <p:grpSpPr>
          <a:xfrm>
            <a:off x="2091803" y="4432449"/>
            <a:ext cx="119860" cy="125574"/>
            <a:chOff x="0" y="0"/>
            <a:chExt cx="775813" cy="812800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775813" cy="812800"/>
            </a:xfrm>
            <a:custGeom>
              <a:avLst/>
              <a:gdLst/>
              <a:ahLst/>
              <a:cxnLst/>
              <a:rect l="l" t="t" r="r" b="b"/>
              <a:pathLst>
                <a:path w="775813" h="812800">
                  <a:moveTo>
                    <a:pt x="387907" y="0"/>
                  </a:moveTo>
                  <a:cubicBezTo>
                    <a:pt x="173672" y="0"/>
                    <a:pt x="0" y="181951"/>
                    <a:pt x="0" y="406400"/>
                  </a:cubicBezTo>
                  <a:cubicBezTo>
                    <a:pt x="0" y="630849"/>
                    <a:pt x="173672" y="812800"/>
                    <a:pt x="387907" y="812800"/>
                  </a:cubicBezTo>
                  <a:cubicBezTo>
                    <a:pt x="602142" y="812800"/>
                    <a:pt x="775813" y="630849"/>
                    <a:pt x="775813" y="406400"/>
                  </a:cubicBezTo>
                  <a:cubicBezTo>
                    <a:pt x="775813" y="181951"/>
                    <a:pt x="602142" y="0"/>
                    <a:pt x="387907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TextBox 100"/>
            <p:cNvSpPr txBox="1"/>
            <p:nvPr/>
          </p:nvSpPr>
          <p:spPr>
            <a:xfrm>
              <a:off x="72732" y="57150"/>
              <a:ext cx="630348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01" name="Group 101"/>
          <p:cNvGrpSpPr/>
          <p:nvPr/>
        </p:nvGrpSpPr>
        <p:grpSpPr>
          <a:xfrm>
            <a:off x="2091803" y="4634560"/>
            <a:ext cx="119860" cy="125574"/>
            <a:chOff x="0" y="0"/>
            <a:chExt cx="775813" cy="81280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775813" cy="812800"/>
            </a:xfrm>
            <a:custGeom>
              <a:avLst/>
              <a:gdLst/>
              <a:ahLst/>
              <a:cxnLst/>
              <a:rect l="l" t="t" r="r" b="b"/>
              <a:pathLst>
                <a:path w="775813" h="812800">
                  <a:moveTo>
                    <a:pt x="387907" y="0"/>
                  </a:moveTo>
                  <a:cubicBezTo>
                    <a:pt x="173672" y="0"/>
                    <a:pt x="0" y="181951"/>
                    <a:pt x="0" y="406400"/>
                  </a:cubicBezTo>
                  <a:cubicBezTo>
                    <a:pt x="0" y="630849"/>
                    <a:pt x="173672" y="812800"/>
                    <a:pt x="387907" y="812800"/>
                  </a:cubicBezTo>
                  <a:cubicBezTo>
                    <a:pt x="602142" y="812800"/>
                    <a:pt x="775813" y="630849"/>
                    <a:pt x="775813" y="406400"/>
                  </a:cubicBezTo>
                  <a:cubicBezTo>
                    <a:pt x="775813" y="181951"/>
                    <a:pt x="602142" y="0"/>
                    <a:pt x="387907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TextBox 103"/>
            <p:cNvSpPr txBox="1"/>
            <p:nvPr/>
          </p:nvSpPr>
          <p:spPr>
            <a:xfrm>
              <a:off x="72732" y="57150"/>
              <a:ext cx="630348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04" name="Group 104"/>
          <p:cNvGrpSpPr/>
          <p:nvPr/>
        </p:nvGrpSpPr>
        <p:grpSpPr>
          <a:xfrm>
            <a:off x="2091803" y="4841011"/>
            <a:ext cx="119860" cy="125574"/>
            <a:chOff x="0" y="0"/>
            <a:chExt cx="775813" cy="812800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775813" cy="812800"/>
            </a:xfrm>
            <a:custGeom>
              <a:avLst/>
              <a:gdLst/>
              <a:ahLst/>
              <a:cxnLst/>
              <a:rect l="l" t="t" r="r" b="b"/>
              <a:pathLst>
                <a:path w="775813" h="812800">
                  <a:moveTo>
                    <a:pt x="387907" y="0"/>
                  </a:moveTo>
                  <a:cubicBezTo>
                    <a:pt x="173672" y="0"/>
                    <a:pt x="0" y="181951"/>
                    <a:pt x="0" y="406400"/>
                  </a:cubicBezTo>
                  <a:cubicBezTo>
                    <a:pt x="0" y="630849"/>
                    <a:pt x="173672" y="812800"/>
                    <a:pt x="387907" y="812800"/>
                  </a:cubicBezTo>
                  <a:cubicBezTo>
                    <a:pt x="602142" y="812800"/>
                    <a:pt x="775813" y="630849"/>
                    <a:pt x="775813" y="406400"/>
                  </a:cubicBezTo>
                  <a:cubicBezTo>
                    <a:pt x="775813" y="181951"/>
                    <a:pt x="602142" y="0"/>
                    <a:pt x="387907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TextBox 106"/>
            <p:cNvSpPr txBox="1"/>
            <p:nvPr/>
          </p:nvSpPr>
          <p:spPr>
            <a:xfrm>
              <a:off x="72732" y="57150"/>
              <a:ext cx="630348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07" name="Group 107"/>
          <p:cNvGrpSpPr/>
          <p:nvPr/>
        </p:nvGrpSpPr>
        <p:grpSpPr>
          <a:xfrm>
            <a:off x="3682039" y="4436967"/>
            <a:ext cx="125574" cy="125574"/>
            <a:chOff x="0" y="0"/>
            <a:chExt cx="812800" cy="812800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TextBox 109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10" name="TextBox 110"/>
          <p:cNvSpPr txBox="1"/>
          <p:nvPr/>
        </p:nvSpPr>
        <p:spPr>
          <a:xfrm>
            <a:off x="3871647" y="4413399"/>
            <a:ext cx="1024574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Overlay</a:t>
            </a:r>
          </a:p>
        </p:txBody>
      </p:sp>
      <p:grpSp>
        <p:nvGrpSpPr>
          <p:cNvPr id="111" name="Group 111"/>
          <p:cNvGrpSpPr/>
          <p:nvPr/>
        </p:nvGrpSpPr>
        <p:grpSpPr>
          <a:xfrm>
            <a:off x="3682039" y="4639078"/>
            <a:ext cx="125574" cy="125574"/>
            <a:chOff x="0" y="0"/>
            <a:chExt cx="812800" cy="81280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TextBox 113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14" name="TextBox 114"/>
          <p:cNvSpPr txBox="1"/>
          <p:nvPr/>
        </p:nvSpPr>
        <p:spPr>
          <a:xfrm>
            <a:off x="3871647" y="4615510"/>
            <a:ext cx="1024574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Puzzle Layout</a:t>
            </a:r>
          </a:p>
        </p:txBody>
      </p:sp>
      <p:grpSp>
        <p:nvGrpSpPr>
          <p:cNvPr id="115" name="Group 115"/>
          <p:cNvGrpSpPr/>
          <p:nvPr/>
        </p:nvGrpSpPr>
        <p:grpSpPr>
          <a:xfrm>
            <a:off x="3682039" y="4845530"/>
            <a:ext cx="125574" cy="125574"/>
            <a:chOff x="0" y="0"/>
            <a:chExt cx="812800" cy="812800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TextBox 11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18" name="TextBox 118"/>
          <p:cNvSpPr txBox="1"/>
          <p:nvPr/>
        </p:nvSpPr>
        <p:spPr>
          <a:xfrm>
            <a:off x="3871647" y="4821961"/>
            <a:ext cx="1024574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Collage</a:t>
            </a:r>
          </a:p>
        </p:txBody>
      </p:sp>
      <p:sp>
        <p:nvSpPr>
          <p:cNvPr id="119" name="TextBox 119"/>
          <p:cNvSpPr txBox="1"/>
          <p:nvPr/>
        </p:nvSpPr>
        <p:spPr>
          <a:xfrm>
            <a:off x="5093000" y="4404362"/>
            <a:ext cx="1436665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Checker Board Layout</a:t>
            </a:r>
          </a:p>
        </p:txBody>
      </p:sp>
      <p:grpSp>
        <p:nvGrpSpPr>
          <p:cNvPr id="120" name="Group 120"/>
          <p:cNvGrpSpPr/>
          <p:nvPr/>
        </p:nvGrpSpPr>
        <p:grpSpPr>
          <a:xfrm>
            <a:off x="4893605" y="4441485"/>
            <a:ext cx="125574" cy="125574"/>
            <a:chOff x="0" y="0"/>
            <a:chExt cx="812800" cy="812800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TextBox 122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23" name="Group 123"/>
          <p:cNvGrpSpPr/>
          <p:nvPr/>
        </p:nvGrpSpPr>
        <p:grpSpPr>
          <a:xfrm>
            <a:off x="4893605" y="4643596"/>
            <a:ext cx="125574" cy="125574"/>
            <a:chOff x="0" y="0"/>
            <a:chExt cx="812800" cy="81280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TextBox 125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grpSp>
        <p:nvGrpSpPr>
          <p:cNvPr id="126" name="Group 126"/>
          <p:cNvGrpSpPr/>
          <p:nvPr/>
        </p:nvGrpSpPr>
        <p:grpSpPr>
          <a:xfrm>
            <a:off x="4893605" y="4850048"/>
            <a:ext cx="125574" cy="125574"/>
            <a:chOff x="0" y="0"/>
            <a:chExt cx="812800" cy="812800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TextBox 128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45250" tIns="45250" rIns="45250" bIns="45250" rtlCol="0" anchor="ctr"/>
            <a:lstStyle/>
            <a:p>
              <a:pPr algn="ctr">
                <a:lnSpc>
                  <a:spcPts val="1496"/>
                </a:lnSpc>
              </a:pPr>
              <a:endParaRPr/>
            </a:p>
          </p:txBody>
        </p:sp>
      </p:grpSp>
      <p:sp>
        <p:nvSpPr>
          <p:cNvPr id="129" name="TextBox 129"/>
          <p:cNvSpPr txBox="1"/>
          <p:nvPr/>
        </p:nvSpPr>
        <p:spPr>
          <a:xfrm>
            <a:off x="1161886" y="4404362"/>
            <a:ext cx="1102794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Selfie</a:t>
            </a:r>
          </a:p>
        </p:txBody>
      </p:sp>
      <p:sp>
        <p:nvSpPr>
          <p:cNvPr id="130" name="TextBox 130"/>
          <p:cNvSpPr txBox="1"/>
          <p:nvPr/>
        </p:nvSpPr>
        <p:spPr>
          <a:xfrm>
            <a:off x="1161886" y="4606474"/>
            <a:ext cx="1000983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Filter / Preset</a:t>
            </a:r>
          </a:p>
        </p:txBody>
      </p:sp>
      <p:sp>
        <p:nvSpPr>
          <p:cNvPr id="131" name="TextBox 131"/>
          <p:cNvSpPr txBox="1"/>
          <p:nvPr/>
        </p:nvSpPr>
        <p:spPr>
          <a:xfrm>
            <a:off x="1161886" y="4812925"/>
            <a:ext cx="1123365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Boomerang</a:t>
            </a:r>
          </a:p>
        </p:txBody>
      </p:sp>
      <p:sp>
        <p:nvSpPr>
          <p:cNvPr id="132" name="TextBox 132"/>
          <p:cNvSpPr txBox="1"/>
          <p:nvPr/>
        </p:nvSpPr>
        <p:spPr>
          <a:xfrm>
            <a:off x="2272782" y="4408880"/>
            <a:ext cx="1205001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Black &amp; White</a:t>
            </a:r>
          </a:p>
        </p:txBody>
      </p:sp>
      <p:sp>
        <p:nvSpPr>
          <p:cNvPr id="133" name="TextBox 133"/>
          <p:cNvSpPr txBox="1"/>
          <p:nvPr/>
        </p:nvSpPr>
        <p:spPr>
          <a:xfrm>
            <a:off x="2272782" y="4610992"/>
            <a:ext cx="1341383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Animated Gif / Doodle</a:t>
            </a:r>
          </a:p>
        </p:txBody>
      </p:sp>
      <p:sp>
        <p:nvSpPr>
          <p:cNvPr id="134" name="TextBox 134"/>
          <p:cNvSpPr txBox="1"/>
          <p:nvPr/>
        </p:nvSpPr>
        <p:spPr>
          <a:xfrm>
            <a:off x="2272782" y="4817443"/>
            <a:ext cx="1205001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White Borders</a:t>
            </a:r>
          </a:p>
        </p:txBody>
      </p:sp>
      <p:sp>
        <p:nvSpPr>
          <p:cNvPr id="135" name="TextBox 135"/>
          <p:cNvSpPr txBox="1"/>
          <p:nvPr/>
        </p:nvSpPr>
        <p:spPr>
          <a:xfrm>
            <a:off x="5083213" y="4620028"/>
            <a:ext cx="1638835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Carousel</a:t>
            </a:r>
          </a:p>
        </p:txBody>
      </p:sp>
      <p:sp>
        <p:nvSpPr>
          <p:cNvPr id="136" name="TextBox 136"/>
          <p:cNvSpPr txBox="1"/>
          <p:nvPr/>
        </p:nvSpPr>
        <p:spPr>
          <a:xfrm>
            <a:off x="5083213" y="4826480"/>
            <a:ext cx="1295447" cy="149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47"/>
              </a:lnSpc>
            </a:pPr>
            <a:r>
              <a:rPr lang="en-US" sz="89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Diagonal Grid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69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82"/>
              </a:lnSpc>
            </a:pPr>
            <a:r>
              <a:rPr lang="en-US" sz="2737" spc="82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INSTAGRAM STORIES PLANNER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925778" y="2548325"/>
          <a:ext cx="5755067" cy="5038718"/>
        </p:xfrm>
        <a:graphic>
          <a:graphicData uri="http://schemas.openxmlformats.org/drawingml/2006/table">
            <a:tbl>
              <a:tblPr/>
              <a:tblGrid>
                <a:gridCol w="24497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7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81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93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STORY IDEA</a:t>
                      </a: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DAY AND TIME TO POST</a:t>
                      </a: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24-HOUR OR HIGHLIGHT</a:t>
                      </a: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683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454" marR="17454" marT="17454" marB="17454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25778" y="2268565"/>
            <a:ext cx="490017" cy="166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369479" y="2268565"/>
            <a:ext cx="348035" cy="166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925778" y="7891850"/>
            <a:ext cx="5696870" cy="2539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2"/>
              </a:lnSpc>
              <a:spcBef>
                <a:spcPct val="0"/>
              </a:spcBef>
            </a:pPr>
            <a:r>
              <a:rPr lang="en-US" sz="1465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STORY STICKERS TO ADD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1357005" y="8540966"/>
            <a:ext cx="129164" cy="12916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357005" y="8748855"/>
            <a:ext cx="129164" cy="129164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57005" y="8961208"/>
            <a:ext cx="129164" cy="129164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2639432" y="8545614"/>
            <a:ext cx="123286" cy="129164"/>
            <a:chOff x="0" y="0"/>
            <a:chExt cx="775813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775813" cy="812800"/>
            </a:xfrm>
            <a:custGeom>
              <a:avLst/>
              <a:gdLst/>
              <a:ahLst/>
              <a:cxnLst/>
              <a:rect l="l" t="t" r="r" b="b"/>
              <a:pathLst>
                <a:path w="775813" h="812800">
                  <a:moveTo>
                    <a:pt x="387907" y="0"/>
                  </a:moveTo>
                  <a:cubicBezTo>
                    <a:pt x="173672" y="0"/>
                    <a:pt x="0" y="181951"/>
                    <a:pt x="0" y="406400"/>
                  </a:cubicBezTo>
                  <a:cubicBezTo>
                    <a:pt x="0" y="630849"/>
                    <a:pt x="173672" y="812800"/>
                    <a:pt x="387907" y="812800"/>
                  </a:cubicBezTo>
                  <a:cubicBezTo>
                    <a:pt x="602142" y="812800"/>
                    <a:pt x="775813" y="630849"/>
                    <a:pt x="775813" y="406400"/>
                  </a:cubicBezTo>
                  <a:cubicBezTo>
                    <a:pt x="775813" y="181951"/>
                    <a:pt x="602142" y="0"/>
                    <a:pt x="387907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2732" y="47625"/>
              <a:ext cx="630348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2639432" y="8753502"/>
            <a:ext cx="123286" cy="129164"/>
            <a:chOff x="0" y="0"/>
            <a:chExt cx="775813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775813" cy="812800"/>
            </a:xfrm>
            <a:custGeom>
              <a:avLst/>
              <a:gdLst/>
              <a:ahLst/>
              <a:cxnLst/>
              <a:rect l="l" t="t" r="r" b="b"/>
              <a:pathLst>
                <a:path w="775813" h="812800">
                  <a:moveTo>
                    <a:pt x="387907" y="0"/>
                  </a:moveTo>
                  <a:cubicBezTo>
                    <a:pt x="173672" y="0"/>
                    <a:pt x="0" y="181951"/>
                    <a:pt x="0" y="406400"/>
                  </a:cubicBezTo>
                  <a:cubicBezTo>
                    <a:pt x="0" y="630849"/>
                    <a:pt x="173672" y="812800"/>
                    <a:pt x="387907" y="812800"/>
                  </a:cubicBezTo>
                  <a:cubicBezTo>
                    <a:pt x="602142" y="812800"/>
                    <a:pt x="775813" y="630849"/>
                    <a:pt x="775813" y="406400"/>
                  </a:cubicBezTo>
                  <a:cubicBezTo>
                    <a:pt x="775813" y="181951"/>
                    <a:pt x="602142" y="0"/>
                    <a:pt x="387907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2732" y="47625"/>
              <a:ext cx="630348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2639432" y="8965855"/>
            <a:ext cx="123286" cy="129164"/>
            <a:chOff x="0" y="0"/>
            <a:chExt cx="775813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775813" cy="812800"/>
            </a:xfrm>
            <a:custGeom>
              <a:avLst/>
              <a:gdLst/>
              <a:ahLst/>
              <a:cxnLst/>
              <a:rect l="l" t="t" r="r" b="b"/>
              <a:pathLst>
                <a:path w="775813" h="812800">
                  <a:moveTo>
                    <a:pt x="387907" y="0"/>
                  </a:moveTo>
                  <a:cubicBezTo>
                    <a:pt x="173672" y="0"/>
                    <a:pt x="0" y="181951"/>
                    <a:pt x="0" y="406400"/>
                  </a:cubicBezTo>
                  <a:cubicBezTo>
                    <a:pt x="0" y="630849"/>
                    <a:pt x="173672" y="812800"/>
                    <a:pt x="387907" y="812800"/>
                  </a:cubicBezTo>
                  <a:cubicBezTo>
                    <a:pt x="602142" y="812800"/>
                    <a:pt x="775813" y="630849"/>
                    <a:pt x="775813" y="406400"/>
                  </a:cubicBezTo>
                  <a:cubicBezTo>
                    <a:pt x="775813" y="181951"/>
                    <a:pt x="602142" y="0"/>
                    <a:pt x="387907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2732" y="47625"/>
              <a:ext cx="630348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4144222" y="8550261"/>
            <a:ext cx="129164" cy="129164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4339250" y="8526564"/>
            <a:ext cx="1053861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@Mention</a:t>
            </a:r>
          </a:p>
        </p:txBody>
      </p:sp>
      <p:grpSp>
        <p:nvGrpSpPr>
          <p:cNvPr id="30" name="Group 30"/>
          <p:cNvGrpSpPr/>
          <p:nvPr/>
        </p:nvGrpSpPr>
        <p:grpSpPr>
          <a:xfrm>
            <a:off x="4144222" y="8758150"/>
            <a:ext cx="129164" cy="129164"/>
            <a:chOff x="0" y="0"/>
            <a:chExt cx="812800" cy="81280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4339250" y="8734452"/>
            <a:ext cx="1053861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Questions</a:t>
            </a:r>
          </a:p>
        </p:txBody>
      </p:sp>
      <p:grpSp>
        <p:nvGrpSpPr>
          <p:cNvPr id="34" name="Group 34"/>
          <p:cNvGrpSpPr/>
          <p:nvPr/>
        </p:nvGrpSpPr>
        <p:grpSpPr>
          <a:xfrm>
            <a:off x="4144222" y="8970502"/>
            <a:ext cx="129164" cy="129164"/>
            <a:chOff x="0" y="0"/>
            <a:chExt cx="812800" cy="812800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4339250" y="8946805"/>
            <a:ext cx="1053861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Chat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5744347" y="8517269"/>
            <a:ext cx="1118682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Quiz</a:t>
            </a:r>
          </a:p>
        </p:txBody>
      </p:sp>
      <p:grpSp>
        <p:nvGrpSpPr>
          <p:cNvPr id="39" name="Group 39"/>
          <p:cNvGrpSpPr/>
          <p:nvPr/>
        </p:nvGrpSpPr>
        <p:grpSpPr>
          <a:xfrm>
            <a:off x="5540804" y="8554908"/>
            <a:ext cx="129164" cy="129164"/>
            <a:chOff x="0" y="0"/>
            <a:chExt cx="812800" cy="8128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5540804" y="8762797"/>
            <a:ext cx="129164" cy="129164"/>
            <a:chOff x="0" y="0"/>
            <a:chExt cx="812800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5540804" y="8975150"/>
            <a:ext cx="129164" cy="129164"/>
            <a:chOff x="0" y="0"/>
            <a:chExt cx="812800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sp>
        <p:nvSpPr>
          <p:cNvPr id="48" name="TextBox 48"/>
          <p:cNvSpPr txBox="1"/>
          <p:nvPr/>
        </p:nvSpPr>
        <p:spPr>
          <a:xfrm>
            <a:off x="1552033" y="8517269"/>
            <a:ext cx="764507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Weather</a:t>
            </a:r>
          </a:p>
        </p:txBody>
      </p:sp>
      <p:sp>
        <p:nvSpPr>
          <p:cNvPr id="49" name="TextBox 49"/>
          <p:cNvSpPr txBox="1"/>
          <p:nvPr/>
        </p:nvSpPr>
        <p:spPr>
          <a:xfrm>
            <a:off x="1552033" y="8725158"/>
            <a:ext cx="886683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Current Time</a:t>
            </a:r>
          </a:p>
        </p:txBody>
      </p:sp>
      <p:sp>
        <p:nvSpPr>
          <p:cNvPr id="50" name="TextBox 50"/>
          <p:cNvSpPr txBox="1"/>
          <p:nvPr/>
        </p:nvSpPr>
        <p:spPr>
          <a:xfrm>
            <a:off x="1552033" y="8937510"/>
            <a:ext cx="764507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Location</a:t>
            </a:r>
          </a:p>
        </p:txBody>
      </p:sp>
      <p:sp>
        <p:nvSpPr>
          <p:cNvPr id="51" name="TextBox 51"/>
          <p:cNvSpPr txBox="1"/>
          <p:nvPr/>
        </p:nvSpPr>
        <p:spPr>
          <a:xfrm>
            <a:off x="2825585" y="8521916"/>
            <a:ext cx="969466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Hashtags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2825585" y="8729805"/>
            <a:ext cx="1091740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Poll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2825585" y="8942158"/>
            <a:ext cx="969466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Countdown</a:t>
            </a:r>
          </a:p>
        </p:txBody>
      </p:sp>
      <p:sp>
        <p:nvSpPr>
          <p:cNvPr id="54" name="TextBox 54"/>
          <p:cNvSpPr txBox="1"/>
          <p:nvPr/>
        </p:nvSpPr>
        <p:spPr>
          <a:xfrm>
            <a:off x="5735831" y="8739100"/>
            <a:ext cx="1080761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Emoji</a:t>
            </a:r>
          </a:p>
        </p:txBody>
      </p:sp>
      <p:sp>
        <p:nvSpPr>
          <p:cNvPr id="55" name="TextBox 55"/>
          <p:cNvSpPr txBox="1"/>
          <p:nvPr/>
        </p:nvSpPr>
        <p:spPr>
          <a:xfrm>
            <a:off x="5735831" y="8951452"/>
            <a:ext cx="1127198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Other:</a:t>
            </a:r>
          </a:p>
        </p:txBody>
      </p:sp>
      <p:grpSp>
        <p:nvGrpSpPr>
          <p:cNvPr id="56" name="Group 56"/>
          <p:cNvGrpSpPr/>
          <p:nvPr/>
        </p:nvGrpSpPr>
        <p:grpSpPr>
          <a:xfrm>
            <a:off x="1357005" y="9170049"/>
            <a:ext cx="129164" cy="129164"/>
            <a:chOff x="0" y="0"/>
            <a:chExt cx="812800" cy="8128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2639432" y="9174696"/>
            <a:ext cx="123286" cy="129164"/>
            <a:chOff x="0" y="0"/>
            <a:chExt cx="775813" cy="8128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775813" cy="812800"/>
            </a:xfrm>
            <a:custGeom>
              <a:avLst/>
              <a:gdLst/>
              <a:ahLst/>
              <a:cxnLst/>
              <a:rect l="l" t="t" r="r" b="b"/>
              <a:pathLst>
                <a:path w="775813" h="812800">
                  <a:moveTo>
                    <a:pt x="387907" y="0"/>
                  </a:moveTo>
                  <a:cubicBezTo>
                    <a:pt x="173672" y="0"/>
                    <a:pt x="0" y="181951"/>
                    <a:pt x="0" y="406400"/>
                  </a:cubicBezTo>
                  <a:cubicBezTo>
                    <a:pt x="0" y="630849"/>
                    <a:pt x="173672" y="812800"/>
                    <a:pt x="387907" y="812800"/>
                  </a:cubicBezTo>
                  <a:cubicBezTo>
                    <a:pt x="602142" y="812800"/>
                    <a:pt x="775813" y="630849"/>
                    <a:pt x="775813" y="406400"/>
                  </a:cubicBezTo>
                  <a:cubicBezTo>
                    <a:pt x="775813" y="181951"/>
                    <a:pt x="602142" y="0"/>
                    <a:pt x="387907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72732" y="47625"/>
              <a:ext cx="630348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4144222" y="9179343"/>
            <a:ext cx="129164" cy="129164"/>
            <a:chOff x="0" y="0"/>
            <a:chExt cx="812800" cy="8128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sp>
        <p:nvSpPr>
          <p:cNvPr id="65" name="TextBox 65"/>
          <p:cNvSpPr txBox="1"/>
          <p:nvPr/>
        </p:nvSpPr>
        <p:spPr>
          <a:xfrm>
            <a:off x="4339250" y="9155646"/>
            <a:ext cx="1053861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Music</a:t>
            </a:r>
          </a:p>
        </p:txBody>
      </p:sp>
      <p:grpSp>
        <p:nvGrpSpPr>
          <p:cNvPr id="66" name="Group 66"/>
          <p:cNvGrpSpPr/>
          <p:nvPr/>
        </p:nvGrpSpPr>
        <p:grpSpPr>
          <a:xfrm>
            <a:off x="5540804" y="9183991"/>
            <a:ext cx="129164" cy="129164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7AAA8">
                <a:alpha val="49804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46543" tIns="46543" rIns="46543" bIns="46543" rtlCol="0" anchor="ctr"/>
            <a:lstStyle/>
            <a:p>
              <a:pPr algn="ctr">
                <a:lnSpc>
                  <a:spcPts val="1539"/>
                </a:lnSpc>
              </a:pPr>
              <a:endParaRPr/>
            </a:p>
          </p:txBody>
        </p:sp>
      </p:grpSp>
      <p:sp>
        <p:nvSpPr>
          <p:cNvPr id="69" name="TextBox 69"/>
          <p:cNvSpPr txBox="1"/>
          <p:nvPr/>
        </p:nvSpPr>
        <p:spPr>
          <a:xfrm>
            <a:off x="1552033" y="9146351"/>
            <a:ext cx="764507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Holidays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2825585" y="9150999"/>
            <a:ext cx="969466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Gift</a:t>
            </a:r>
          </a:p>
        </p:txBody>
      </p:sp>
      <p:sp>
        <p:nvSpPr>
          <p:cNvPr id="71" name="TextBox 71"/>
          <p:cNvSpPr txBox="1"/>
          <p:nvPr/>
        </p:nvSpPr>
        <p:spPr>
          <a:xfrm>
            <a:off x="5735831" y="9160293"/>
            <a:ext cx="1127198" cy="152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82"/>
              </a:lnSpc>
            </a:pPr>
            <a:r>
              <a:rPr lang="en-US" sz="916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Other: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729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06"/>
              </a:lnSpc>
            </a:pPr>
            <a:r>
              <a:rPr lang="en-US" sz="2762" spc="82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INSTAGRAM POSTING CALENDAR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900531" y="2649318"/>
          <a:ext cx="5727042" cy="7128114"/>
        </p:xfrm>
        <a:graphic>
          <a:graphicData uri="http://schemas.openxmlformats.org/drawingml/2006/table">
            <a:tbl>
              <a:tblPr/>
              <a:tblGrid>
                <a:gridCol w="557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70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87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487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87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95174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DATE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POSTING IDEA(S)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CAPTION SHOULD MENTION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 HASHTAG(S)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IMAGE </a:t>
                      </a:r>
                      <a:endParaRPr lang="en-US" sz="1100"/>
                    </a:p>
                    <a:p>
                      <a:pPr algn="ctr">
                        <a:lnSpc>
                          <a:spcPts val="1330"/>
                        </a:lnSpc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OR REEL</a:t>
                      </a:r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BOOST POST?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5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6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7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8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9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10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11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12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13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14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15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16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17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18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19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21647"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r>
                        <a:rPr lang="en-US" sz="950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20</a:t>
                      </a: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30"/>
                        </a:lnSpc>
                        <a:defRPr/>
                      </a:pPr>
                      <a:endParaRPr lang="en-US" sz="1100"/>
                    </a:p>
                  </a:txBody>
                  <a:tcPr marL="17611" marR="17611" marT="17611" marB="17611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00531" y="2389265"/>
            <a:ext cx="490017" cy="166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781044" y="2389265"/>
            <a:ext cx="348035" cy="1663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30"/>
              </a:lnSpc>
              <a:spcBef>
                <a:spcPct val="0"/>
              </a:spcBef>
            </a:pPr>
            <a:r>
              <a:rPr lang="en-US" sz="950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756209" y="1276144"/>
            <a:ext cx="6049670" cy="376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32"/>
              </a:lnSpc>
            </a:pPr>
            <a:r>
              <a:rPr lang="en-US" sz="2788" spc="83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INSTAGRAM POSTING CALENDAR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606972"/>
              </p:ext>
            </p:extLst>
          </p:nvPr>
        </p:nvGraphicFramePr>
        <p:xfrm>
          <a:off x="900531" y="2649318"/>
          <a:ext cx="5773320" cy="7110627"/>
        </p:xfrm>
        <a:graphic>
          <a:graphicData uri="http://schemas.openxmlformats.org/drawingml/2006/table">
            <a:tbl>
              <a:tblPr/>
              <a:tblGrid>
                <a:gridCol w="561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73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5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3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63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63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93467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DATE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POSTING IDEA(S)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CAPTION SHOULD MENTION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 HASHTAG(S)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IMAGE </a:t>
                      </a:r>
                      <a:endParaRPr lang="en-US" sz="1100"/>
                    </a:p>
                    <a:p>
                      <a:pPr algn="ctr">
                        <a:lnSpc>
                          <a:spcPts val="1306"/>
                        </a:lnSpc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OR REEL</a:t>
                      </a:r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BOOST POST?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21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22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23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 dirty="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24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25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26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 dirty="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27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28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29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30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31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32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33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34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35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36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37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38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39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20858"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r>
                        <a:rPr lang="en-US" sz="933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40</a:t>
                      </a: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6"/>
                        </a:lnSpc>
                        <a:defRPr/>
                      </a:pPr>
                      <a:endParaRPr lang="en-US" sz="1100" dirty="0"/>
                    </a:p>
                  </a:txBody>
                  <a:tcPr marL="17777" marR="17777" marT="17777" marB="17777" anchor="ctr">
                    <a:lnL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7777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sp>
        <p:nvSpPr>
          <p:cNvPr id="5" name="TextBox 5"/>
          <p:cNvSpPr txBox="1"/>
          <p:nvPr/>
        </p:nvSpPr>
        <p:spPr>
          <a:xfrm>
            <a:off x="900531" y="2403876"/>
            <a:ext cx="481311" cy="1648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6"/>
              </a:lnSpc>
              <a:spcBef>
                <a:spcPct val="0"/>
              </a:spcBef>
            </a:pPr>
            <a:r>
              <a:rPr lang="en-US" sz="933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785527" y="2389265"/>
            <a:ext cx="341869" cy="1648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306"/>
              </a:lnSpc>
              <a:spcBef>
                <a:spcPct val="0"/>
              </a:spcBef>
            </a:pPr>
            <a:r>
              <a:rPr lang="en-US" sz="933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7562088" cy="10688464"/>
          </a:xfrm>
          <a:custGeom>
            <a:avLst/>
            <a:gdLst/>
            <a:ahLst/>
            <a:cxnLst/>
            <a:rect l="l" t="t" r="r" b="b"/>
            <a:pathLst>
              <a:path w="7562088" h="10688464">
                <a:moveTo>
                  <a:pt x="0" y="0"/>
                </a:moveTo>
                <a:lnTo>
                  <a:pt x="7562088" y="0"/>
                </a:lnTo>
                <a:lnTo>
                  <a:pt x="7562088" y="10688464"/>
                </a:lnTo>
                <a:lnTo>
                  <a:pt x="0" y="106884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aphicFrame>
        <p:nvGraphicFramePr>
          <p:cNvPr id="3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193366"/>
              </p:ext>
            </p:extLst>
          </p:nvPr>
        </p:nvGraphicFramePr>
        <p:xfrm>
          <a:off x="900531" y="2649319"/>
          <a:ext cx="5773319" cy="7110642"/>
        </p:xfrm>
        <a:graphic>
          <a:graphicData uri="http://schemas.openxmlformats.org/drawingml/2006/table">
            <a:tbl>
              <a:tblPr/>
              <a:tblGrid>
                <a:gridCol w="23087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0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52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76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008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38602"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POSTS IN ORDER OF POPULARITY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TRAFFIC GENERATED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 dirty="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3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4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5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6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7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8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9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10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11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12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13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14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15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16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17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18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19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38602">
                <a:tc>
                  <a:txBody>
                    <a:bodyPr/>
                    <a:lstStyle/>
                    <a:p>
                      <a:pPr algn="l">
                        <a:lnSpc>
                          <a:spcPts val="1444"/>
                        </a:lnSpc>
                        <a:defRPr/>
                      </a:pPr>
                      <a:r>
                        <a:rPr lang="en-US" sz="1031" b="1">
                          <a:solidFill>
                            <a:srgbClr val="000000"/>
                          </a:solidFill>
                          <a:latin typeface="Poppins Bold"/>
                          <a:ea typeface="Poppins Bold"/>
                          <a:cs typeface="Poppins Bold"/>
                          <a:sym typeface="Poppins Bold"/>
                        </a:rPr>
                        <a:t>20</a:t>
                      </a: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44"/>
                        </a:lnSpc>
                        <a:defRPr/>
                      </a:pPr>
                      <a:endParaRPr lang="en-US" sz="1100" dirty="0"/>
                    </a:p>
                  </a:txBody>
                  <a:tcPr marL="19659" marR="19659" marT="19659" marB="19659" anchor="ctr">
                    <a:lnL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085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grpSp>
        <p:nvGrpSpPr>
          <p:cNvPr id="4" name="Group 4"/>
          <p:cNvGrpSpPr/>
          <p:nvPr/>
        </p:nvGrpSpPr>
        <p:grpSpPr>
          <a:xfrm>
            <a:off x="3294170" y="2729526"/>
            <a:ext cx="218439" cy="191134"/>
            <a:chOff x="0" y="0"/>
            <a:chExt cx="812800" cy="711200"/>
          </a:xfrm>
        </p:grpSpPr>
        <p:sp>
          <p:nvSpPr>
            <p:cNvPr id="5" name="Freeform 5"/>
            <p:cNvSpPr/>
            <p:nvPr/>
          </p:nvSpPr>
          <p:spPr>
            <a:xfrm>
              <a:off x="-33680" y="-8369"/>
              <a:ext cx="854946" cy="719569"/>
            </a:xfrm>
            <a:custGeom>
              <a:avLst/>
              <a:gdLst/>
              <a:ahLst/>
              <a:cxnLst/>
              <a:rect l="l" t="t" r="r" b="b"/>
              <a:pathLst>
                <a:path w="854946" h="719569">
                  <a:moveTo>
                    <a:pt x="65903" y="121927"/>
                  </a:moveTo>
                  <a:cubicBezTo>
                    <a:pt x="0" y="230500"/>
                    <a:pt x="46429" y="336178"/>
                    <a:pt x="104776" y="392266"/>
                  </a:cubicBezTo>
                  <a:lnTo>
                    <a:pt x="445927" y="719569"/>
                  </a:lnTo>
                  <a:lnTo>
                    <a:pt x="779877" y="393436"/>
                  </a:lnTo>
                  <a:cubicBezTo>
                    <a:pt x="834145" y="333099"/>
                    <a:pt x="854946" y="269099"/>
                    <a:pt x="843393" y="197834"/>
                  </a:cubicBezTo>
                  <a:cubicBezTo>
                    <a:pt x="827435" y="99251"/>
                    <a:pt x="746197" y="22767"/>
                    <a:pt x="645842" y="11845"/>
                  </a:cubicBezTo>
                  <a:cubicBezTo>
                    <a:pt x="584292" y="5218"/>
                    <a:pt x="524835" y="22636"/>
                    <a:pt x="478430" y="61198"/>
                  </a:cubicBezTo>
                  <a:cubicBezTo>
                    <a:pt x="465940" y="71573"/>
                    <a:pt x="454776" y="83173"/>
                    <a:pt x="445047" y="95780"/>
                  </a:cubicBezTo>
                  <a:cubicBezTo>
                    <a:pt x="433503" y="81425"/>
                    <a:pt x="419967" y="68294"/>
                    <a:pt x="404657" y="56657"/>
                  </a:cubicBezTo>
                  <a:cubicBezTo>
                    <a:pt x="351294" y="16102"/>
                    <a:pt x="283367" y="0"/>
                    <a:pt x="218120" y="12523"/>
                  </a:cubicBezTo>
                  <a:cubicBezTo>
                    <a:pt x="156323" y="24461"/>
                    <a:pt x="100853" y="64323"/>
                    <a:pt x="65903" y="121927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22225"/>
              <a:ext cx="660400" cy="561975"/>
            </a:xfrm>
            <a:prstGeom prst="rect">
              <a:avLst/>
            </a:prstGeom>
          </p:spPr>
          <p:txBody>
            <a:bodyPr lIns="45931" tIns="45931" rIns="45931" bIns="45931" rtlCol="0" anchor="ctr"/>
            <a:lstStyle/>
            <a:p>
              <a:pPr algn="ctr">
                <a:lnSpc>
                  <a:spcPts val="1518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3689478" y="2723844"/>
            <a:ext cx="183133" cy="190515"/>
          </a:xfrm>
          <a:custGeom>
            <a:avLst/>
            <a:gdLst/>
            <a:ahLst/>
            <a:cxnLst/>
            <a:rect l="l" t="t" r="r" b="b"/>
            <a:pathLst>
              <a:path w="183133" h="190515">
                <a:moveTo>
                  <a:pt x="0" y="0"/>
                </a:moveTo>
                <a:lnTo>
                  <a:pt x="183132" y="0"/>
                </a:lnTo>
                <a:lnTo>
                  <a:pt x="183132" y="190515"/>
                </a:lnTo>
                <a:lnTo>
                  <a:pt x="0" y="1905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4053585" y="2735826"/>
            <a:ext cx="129883" cy="178534"/>
          </a:xfrm>
          <a:custGeom>
            <a:avLst/>
            <a:gdLst/>
            <a:ahLst/>
            <a:cxnLst/>
            <a:rect l="l" t="t" r="r" b="b"/>
            <a:pathLst>
              <a:path w="129883" h="178534">
                <a:moveTo>
                  <a:pt x="0" y="0"/>
                </a:moveTo>
                <a:lnTo>
                  <a:pt x="129884" y="0"/>
                </a:lnTo>
                <a:lnTo>
                  <a:pt x="129884" y="178533"/>
                </a:lnTo>
                <a:lnTo>
                  <a:pt x="0" y="17853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756209" y="1276144"/>
            <a:ext cx="6049670" cy="363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47"/>
              </a:lnSpc>
            </a:pPr>
            <a:r>
              <a:rPr lang="en-US" sz="2701" spc="81">
                <a:solidFill>
                  <a:srgbClr val="56AAA7"/>
                </a:solidFill>
                <a:latin typeface="The Seasons"/>
                <a:ea typeface="The Seasons"/>
                <a:cs typeface="The Seasons"/>
                <a:sym typeface="The Seasons"/>
              </a:rPr>
              <a:t>INSTAGRAM SUCCESS TRACKER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00531" y="2398790"/>
            <a:ext cx="466326" cy="1511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5"/>
              </a:lnSpc>
              <a:spcBef>
                <a:spcPct val="0"/>
              </a:spcBef>
            </a:pPr>
            <a:r>
              <a:rPr lang="en-US" sz="90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MONTH: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891673" y="2416438"/>
            <a:ext cx="331226" cy="1511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5"/>
              </a:lnSpc>
              <a:spcBef>
                <a:spcPct val="0"/>
              </a:spcBef>
            </a:pPr>
            <a:r>
              <a:rPr lang="en-US" sz="904" b="1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YEAR: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</TotalTime>
  <Words>6238</Words>
  <Application>Microsoft Macintosh PowerPoint</Application>
  <PresentationFormat>Custom</PresentationFormat>
  <Paragraphs>1094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Halimum</vt:lpstr>
      <vt:lpstr>Arial</vt:lpstr>
      <vt:lpstr>Poppins</vt:lpstr>
      <vt:lpstr>Calibri</vt:lpstr>
      <vt:lpstr>The Seasons</vt:lpstr>
      <vt:lpstr>Poppins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Planner A4</dc:title>
  <cp:lastModifiedBy>rebecca beach</cp:lastModifiedBy>
  <cp:revision>2</cp:revision>
  <dcterms:created xsi:type="dcterms:W3CDTF">2006-08-16T00:00:00Z</dcterms:created>
  <dcterms:modified xsi:type="dcterms:W3CDTF">2025-04-23T12:43:53Z</dcterms:modified>
  <dc:identifier>DAGlU1EXmGg</dc:identifier>
</cp:coreProperties>
</file>